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98" r:id="rId4"/>
    <p:sldId id="258" r:id="rId5"/>
    <p:sldId id="259" r:id="rId6"/>
    <p:sldId id="279" r:id="rId7"/>
    <p:sldId id="260" r:id="rId8"/>
    <p:sldId id="278" r:id="rId9"/>
    <p:sldId id="299" r:id="rId10"/>
    <p:sldId id="261" r:id="rId11"/>
    <p:sldId id="263" r:id="rId12"/>
    <p:sldId id="264" r:id="rId13"/>
    <p:sldId id="277" r:id="rId14"/>
    <p:sldId id="312" r:id="rId15"/>
    <p:sldId id="276" r:id="rId16"/>
    <p:sldId id="313" r:id="rId17"/>
    <p:sldId id="265" r:id="rId18"/>
    <p:sldId id="266" r:id="rId19"/>
    <p:sldId id="271" r:id="rId20"/>
    <p:sldId id="314" r:id="rId21"/>
    <p:sldId id="315" r:id="rId22"/>
    <p:sldId id="316" r:id="rId23"/>
    <p:sldId id="300" r:id="rId24"/>
    <p:sldId id="317" r:id="rId25"/>
    <p:sldId id="318" r:id="rId26"/>
    <p:sldId id="303" r:id="rId27"/>
    <p:sldId id="322" r:id="rId28"/>
    <p:sldId id="323" r:id="rId29"/>
    <p:sldId id="324" r:id="rId30"/>
    <p:sldId id="325" r:id="rId31"/>
    <p:sldId id="326" r:id="rId32"/>
    <p:sldId id="280" r:id="rId33"/>
    <p:sldId id="283" r:id="rId34"/>
    <p:sldId id="284" r:id="rId35"/>
    <p:sldId id="282" r:id="rId36"/>
    <p:sldId id="285" r:id="rId37"/>
    <p:sldId id="286" r:id="rId38"/>
    <p:sldId id="309" r:id="rId39"/>
    <p:sldId id="310" r:id="rId40"/>
    <p:sldId id="319" r:id="rId41"/>
    <p:sldId id="320" r:id="rId42"/>
    <p:sldId id="321" r:id="rId43"/>
    <p:sldId id="311" r:id="rId44"/>
    <p:sldId id="274"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256" autoAdjust="0"/>
  </p:normalViewPr>
  <p:slideViewPr>
    <p:cSldViewPr snapToGrid="0">
      <p:cViewPr varScale="1">
        <p:scale>
          <a:sx n="55" d="100"/>
          <a:sy n="55" d="100"/>
        </p:scale>
        <p:origin x="730"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0C808-E906-460C-9916-2694A0F9F8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9736454-1F5E-4719-8456-29507DFA9F2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B5028D5-0F7A-4F0E-B5CD-3DF12D1955DC}"/>
              </a:ext>
            </a:extLst>
          </p:cNvPr>
          <p:cNvSpPr>
            <a:spLocks noGrp="1"/>
          </p:cNvSpPr>
          <p:nvPr>
            <p:ph type="dt" sz="half" idx="10"/>
          </p:nvPr>
        </p:nvSpPr>
        <p:spPr/>
        <p:txBody>
          <a:bodyPr/>
          <a:lstStyle/>
          <a:p>
            <a:fld id="{2F1E3A4A-3ABE-4A1F-8AB0-C107115EC282}" type="datetimeFigureOut">
              <a:rPr lang="en-IN" smtClean="0"/>
              <a:t>24-11-2022</a:t>
            </a:fld>
            <a:endParaRPr lang="en-IN"/>
          </a:p>
        </p:txBody>
      </p:sp>
      <p:sp>
        <p:nvSpPr>
          <p:cNvPr id="5" name="Footer Placeholder 4">
            <a:extLst>
              <a:ext uri="{FF2B5EF4-FFF2-40B4-BE49-F238E27FC236}">
                <a16:creationId xmlns:a16="http://schemas.microsoft.com/office/drawing/2014/main" id="{37B8A126-2AC9-449A-945E-FE772B8D2B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70CDB33-A9CE-40C9-AEA8-16593DD8F867}"/>
              </a:ext>
            </a:extLst>
          </p:cNvPr>
          <p:cNvSpPr>
            <a:spLocks noGrp="1"/>
          </p:cNvSpPr>
          <p:nvPr>
            <p:ph type="sldNum" sz="quarter" idx="12"/>
          </p:nvPr>
        </p:nvSpPr>
        <p:spPr/>
        <p:txBody>
          <a:bodyPr/>
          <a:lstStyle/>
          <a:p>
            <a:fld id="{5E0DBD85-39C5-492E-99D2-ADCDB84038F5}" type="slidenum">
              <a:rPr lang="en-IN" smtClean="0"/>
              <a:t>‹#›</a:t>
            </a:fld>
            <a:endParaRPr lang="en-IN"/>
          </a:p>
        </p:txBody>
      </p:sp>
    </p:spTree>
    <p:extLst>
      <p:ext uri="{BB962C8B-B14F-4D97-AF65-F5344CB8AC3E}">
        <p14:creationId xmlns:p14="http://schemas.microsoft.com/office/powerpoint/2010/main" val="3934806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20AB7-3AB1-4454-92D9-32FDD2D5BCD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8EB8EE8-3B6E-4EA6-AF6F-B702B94AEB0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A3034D6-99F9-4D61-8E4E-F3337BC345F6}"/>
              </a:ext>
            </a:extLst>
          </p:cNvPr>
          <p:cNvSpPr>
            <a:spLocks noGrp="1"/>
          </p:cNvSpPr>
          <p:nvPr>
            <p:ph type="dt" sz="half" idx="10"/>
          </p:nvPr>
        </p:nvSpPr>
        <p:spPr/>
        <p:txBody>
          <a:bodyPr/>
          <a:lstStyle/>
          <a:p>
            <a:fld id="{2F1E3A4A-3ABE-4A1F-8AB0-C107115EC282}" type="datetimeFigureOut">
              <a:rPr lang="en-IN" smtClean="0"/>
              <a:t>24-11-2022</a:t>
            </a:fld>
            <a:endParaRPr lang="en-IN"/>
          </a:p>
        </p:txBody>
      </p:sp>
      <p:sp>
        <p:nvSpPr>
          <p:cNvPr id="5" name="Footer Placeholder 4">
            <a:extLst>
              <a:ext uri="{FF2B5EF4-FFF2-40B4-BE49-F238E27FC236}">
                <a16:creationId xmlns:a16="http://schemas.microsoft.com/office/drawing/2014/main" id="{77695316-13DD-47F7-98E1-63ED4A8258C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EE36878-A3FB-43B9-95CE-88382B2606E8}"/>
              </a:ext>
            </a:extLst>
          </p:cNvPr>
          <p:cNvSpPr>
            <a:spLocks noGrp="1"/>
          </p:cNvSpPr>
          <p:nvPr>
            <p:ph type="sldNum" sz="quarter" idx="12"/>
          </p:nvPr>
        </p:nvSpPr>
        <p:spPr/>
        <p:txBody>
          <a:bodyPr/>
          <a:lstStyle/>
          <a:p>
            <a:fld id="{5E0DBD85-39C5-492E-99D2-ADCDB84038F5}" type="slidenum">
              <a:rPr lang="en-IN" smtClean="0"/>
              <a:t>‹#›</a:t>
            </a:fld>
            <a:endParaRPr lang="en-IN"/>
          </a:p>
        </p:txBody>
      </p:sp>
    </p:spTree>
    <p:extLst>
      <p:ext uri="{BB962C8B-B14F-4D97-AF65-F5344CB8AC3E}">
        <p14:creationId xmlns:p14="http://schemas.microsoft.com/office/powerpoint/2010/main" val="25025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842C88-BFB4-49D8-8EAF-871429F0DAB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72E2705-A2B7-4DF4-A5B1-5ADA91B144F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772E483-7ACE-4268-A18D-E123177B7C35}"/>
              </a:ext>
            </a:extLst>
          </p:cNvPr>
          <p:cNvSpPr>
            <a:spLocks noGrp="1"/>
          </p:cNvSpPr>
          <p:nvPr>
            <p:ph type="dt" sz="half" idx="10"/>
          </p:nvPr>
        </p:nvSpPr>
        <p:spPr/>
        <p:txBody>
          <a:bodyPr/>
          <a:lstStyle/>
          <a:p>
            <a:fld id="{2F1E3A4A-3ABE-4A1F-8AB0-C107115EC282}" type="datetimeFigureOut">
              <a:rPr lang="en-IN" smtClean="0"/>
              <a:t>24-11-2022</a:t>
            </a:fld>
            <a:endParaRPr lang="en-IN"/>
          </a:p>
        </p:txBody>
      </p:sp>
      <p:sp>
        <p:nvSpPr>
          <p:cNvPr id="5" name="Footer Placeholder 4">
            <a:extLst>
              <a:ext uri="{FF2B5EF4-FFF2-40B4-BE49-F238E27FC236}">
                <a16:creationId xmlns:a16="http://schemas.microsoft.com/office/drawing/2014/main" id="{7BD5BBEE-90F6-4A72-B59D-1F9C0C45BD9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66FCF88-8593-4F9E-9354-8D8448AE4CE7}"/>
              </a:ext>
            </a:extLst>
          </p:cNvPr>
          <p:cNvSpPr>
            <a:spLocks noGrp="1"/>
          </p:cNvSpPr>
          <p:nvPr>
            <p:ph type="sldNum" sz="quarter" idx="12"/>
          </p:nvPr>
        </p:nvSpPr>
        <p:spPr/>
        <p:txBody>
          <a:bodyPr/>
          <a:lstStyle/>
          <a:p>
            <a:fld id="{5E0DBD85-39C5-492E-99D2-ADCDB84038F5}" type="slidenum">
              <a:rPr lang="en-IN" smtClean="0"/>
              <a:t>‹#›</a:t>
            </a:fld>
            <a:endParaRPr lang="en-IN"/>
          </a:p>
        </p:txBody>
      </p:sp>
    </p:spTree>
    <p:extLst>
      <p:ext uri="{BB962C8B-B14F-4D97-AF65-F5344CB8AC3E}">
        <p14:creationId xmlns:p14="http://schemas.microsoft.com/office/powerpoint/2010/main" val="1168163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7D096-FBF8-4515-8C48-D0E641D8217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D50EF23-78DB-4FD1-81CC-ADA830E6DD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57A606C-860E-4914-97F0-80D1065135A2}"/>
              </a:ext>
            </a:extLst>
          </p:cNvPr>
          <p:cNvSpPr>
            <a:spLocks noGrp="1"/>
          </p:cNvSpPr>
          <p:nvPr>
            <p:ph type="dt" sz="half" idx="10"/>
          </p:nvPr>
        </p:nvSpPr>
        <p:spPr/>
        <p:txBody>
          <a:bodyPr/>
          <a:lstStyle/>
          <a:p>
            <a:fld id="{2F1E3A4A-3ABE-4A1F-8AB0-C107115EC282}" type="datetimeFigureOut">
              <a:rPr lang="en-IN" smtClean="0"/>
              <a:t>24-11-2022</a:t>
            </a:fld>
            <a:endParaRPr lang="en-IN"/>
          </a:p>
        </p:txBody>
      </p:sp>
      <p:sp>
        <p:nvSpPr>
          <p:cNvPr id="5" name="Footer Placeholder 4">
            <a:extLst>
              <a:ext uri="{FF2B5EF4-FFF2-40B4-BE49-F238E27FC236}">
                <a16:creationId xmlns:a16="http://schemas.microsoft.com/office/drawing/2014/main" id="{7A444022-F9A1-4288-B860-5E8B8C2D303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2C48FCB-7298-4399-BE36-A30B90991267}"/>
              </a:ext>
            </a:extLst>
          </p:cNvPr>
          <p:cNvSpPr>
            <a:spLocks noGrp="1"/>
          </p:cNvSpPr>
          <p:nvPr>
            <p:ph type="sldNum" sz="quarter" idx="12"/>
          </p:nvPr>
        </p:nvSpPr>
        <p:spPr/>
        <p:txBody>
          <a:bodyPr/>
          <a:lstStyle/>
          <a:p>
            <a:fld id="{5E0DBD85-39C5-492E-99D2-ADCDB84038F5}" type="slidenum">
              <a:rPr lang="en-IN" smtClean="0"/>
              <a:t>‹#›</a:t>
            </a:fld>
            <a:endParaRPr lang="en-IN"/>
          </a:p>
        </p:txBody>
      </p:sp>
    </p:spTree>
    <p:extLst>
      <p:ext uri="{BB962C8B-B14F-4D97-AF65-F5344CB8AC3E}">
        <p14:creationId xmlns:p14="http://schemas.microsoft.com/office/powerpoint/2010/main" val="17098425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9A3-1D84-4955-8AB8-986144EC6AA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1BD208E-8E18-458C-A4EE-BC2B044511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B8F8BC2-7D99-4998-815B-D40F877CFF14}"/>
              </a:ext>
            </a:extLst>
          </p:cNvPr>
          <p:cNvSpPr>
            <a:spLocks noGrp="1"/>
          </p:cNvSpPr>
          <p:nvPr>
            <p:ph type="dt" sz="half" idx="10"/>
          </p:nvPr>
        </p:nvSpPr>
        <p:spPr/>
        <p:txBody>
          <a:bodyPr/>
          <a:lstStyle/>
          <a:p>
            <a:fld id="{2F1E3A4A-3ABE-4A1F-8AB0-C107115EC282}" type="datetimeFigureOut">
              <a:rPr lang="en-IN" smtClean="0"/>
              <a:t>24-11-2022</a:t>
            </a:fld>
            <a:endParaRPr lang="en-IN"/>
          </a:p>
        </p:txBody>
      </p:sp>
      <p:sp>
        <p:nvSpPr>
          <p:cNvPr id="5" name="Footer Placeholder 4">
            <a:extLst>
              <a:ext uri="{FF2B5EF4-FFF2-40B4-BE49-F238E27FC236}">
                <a16:creationId xmlns:a16="http://schemas.microsoft.com/office/drawing/2014/main" id="{4F0E8517-C44C-45AA-BEF5-0EC544CBA52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E3BCAF9-F679-42C6-BB77-B21158DBBBAC}"/>
              </a:ext>
            </a:extLst>
          </p:cNvPr>
          <p:cNvSpPr>
            <a:spLocks noGrp="1"/>
          </p:cNvSpPr>
          <p:nvPr>
            <p:ph type="sldNum" sz="quarter" idx="12"/>
          </p:nvPr>
        </p:nvSpPr>
        <p:spPr/>
        <p:txBody>
          <a:bodyPr/>
          <a:lstStyle/>
          <a:p>
            <a:fld id="{5E0DBD85-39C5-492E-99D2-ADCDB84038F5}" type="slidenum">
              <a:rPr lang="en-IN" smtClean="0"/>
              <a:t>‹#›</a:t>
            </a:fld>
            <a:endParaRPr lang="en-IN"/>
          </a:p>
        </p:txBody>
      </p:sp>
    </p:spTree>
    <p:extLst>
      <p:ext uri="{BB962C8B-B14F-4D97-AF65-F5344CB8AC3E}">
        <p14:creationId xmlns:p14="http://schemas.microsoft.com/office/powerpoint/2010/main" val="3308563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64CB7-47BB-480E-82CB-8F8D006762D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5A302B6-1607-4562-88DA-7DB2778826F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CB7C2FC-B5D2-4E40-A7EA-4B9CC9763BC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731E508-58FC-475E-8699-1D98CF06BAB7}"/>
              </a:ext>
            </a:extLst>
          </p:cNvPr>
          <p:cNvSpPr>
            <a:spLocks noGrp="1"/>
          </p:cNvSpPr>
          <p:nvPr>
            <p:ph type="dt" sz="half" idx="10"/>
          </p:nvPr>
        </p:nvSpPr>
        <p:spPr/>
        <p:txBody>
          <a:bodyPr/>
          <a:lstStyle/>
          <a:p>
            <a:fld id="{2F1E3A4A-3ABE-4A1F-8AB0-C107115EC282}" type="datetimeFigureOut">
              <a:rPr lang="en-IN" smtClean="0"/>
              <a:t>24-11-2022</a:t>
            </a:fld>
            <a:endParaRPr lang="en-IN"/>
          </a:p>
        </p:txBody>
      </p:sp>
      <p:sp>
        <p:nvSpPr>
          <p:cNvPr id="6" name="Footer Placeholder 5">
            <a:extLst>
              <a:ext uri="{FF2B5EF4-FFF2-40B4-BE49-F238E27FC236}">
                <a16:creationId xmlns:a16="http://schemas.microsoft.com/office/drawing/2014/main" id="{B782B92E-AD0A-498D-B49E-36A2EF61D08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C7B0393-C161-43D0-8E23-CB6108A4855C}"/>
              </a:ext>
            </a:extLst>
          </p:cNvPr>
          <p:cNvSpPr>
            <a:spLocks noGrp="1"/>
          </p:cNvSpPr>
          <p:nvPr>
            <p:ph type="sldNum" sz="quarter" idx="12"/>
          </p:nvPr>
        </p:nvSpPr>
        <p:spPr/>
        <p:txBody>
          <a:bodyPr/>
          <a:lstStyle/>
          <a:p>
            <a:fld id="{5E0DBD85-39C5-492E-99D2-ADCDB84038F5}" type="slidenum">
              <a:rPr lang="en-IN" smtClean="0"/>
              <a:t>‹#›</a:t>
            </a:fld>
            <a:endParaRPr lang="en-IN"/>
          </a:p>
        </p:txBody>
      </p:sp>
    </p:spTree>
    <p:extLst>
      <p:ext uri="{BB962C8B-B14F-4D97-AF65-F5344CB8AC3E}">
        <p14:creationId xmlns:p14="http://schemas.microsoft.com/office/powerpoint/2010/main" val="3231628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93B64-A7A5-4E8B-A38E-B3DBF2385A5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769890C-E5E3-4A16-ACC2-2940F2FA3F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30306E-8A3D-45DF-B9FF-5CE2DFFE857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59544FF-7A85-4C1A-B44A-3884469647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B4E834-1109-458F-BC05-4E63FA2439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390203B-4BAD-4726-AF5A-5B780345F3C8}"/>
              </a:ext>
            </a:extLst>
          </p:cNvPr>
          <p:cNvSpPr>
            <a:spLocks noGrp="1"/>
          </p:cNvSpPr>
          <p:nvPr>
            <p:ph type="dt" sz="half" idx="10"/>
          </p:nvPr>
        </p:nvSpPr>
        <p:spPr/>
        <p:txBody>
          <a:bodyPr/>
          <a:lstStyle/>
          <a:p>
            <a:fld id="{2F1E3A4A-3ABE-4A1F-8AB0-C107115EC282}" type="datetimeFigureOut">
              <a:rPr lang="en-IN" smtClean="0"/>
              <a:t>24-11-2022</a:t>
            </a:fld>
            <a:endParaRPr lang="en-IN"/>
          </a:p>
        </p:txBody>
      </p:sp>
      <p:sp>
        <p:nvSpPr>
          <p:cNvPr id="8" name="Footer Placeholder 7">
            <a:extLst>
              <a:ext uri="{FF2B5EF4-FFF2-40B4-BE49-F238E27FC236}">
                <a16:creationId xmlns:a16="http://schemas.microsoft.com/office/drawing/2014/main" id="{A75A945C-DF41-476F-B8C7-6478EAF681B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FD3ACB9-812A-4743-AB2B-7C86575711F6}"/>
              </a:ext>
            </a:extLst>
          </p:cNvPr>
          <p:cNvSpPr>
            <a:spLocks noGrp="1"/>
          </p:cNvSpPr>
          <p:nvPr>
            <p:ph type="sldNum" sz="quarter" idx="12"/>
          </p:nvPr>
        </p:nvSpPr>
        <p:spPr/>
        <p:txBody>
          <a:bodyPr/>
          <a:lstStyle/>
          <a:p>
            <a:fld id="{5E0DBD85-39C5-492E-99D2-ADCDB84038F5}" type="slidenum">
              <a:rPr lang="en-IN" smtClean="0"/>
              <a:t>‹#›</a:t>
            </a:fld>
            <a:endParaRPr lang="en-IN"/>
          </a:p>
        </p:txBody>
      </p:sp>
    </p:spTree>
    <p:extLst>
      <p:ext uri="{BB962C8B-B14F-4D97-AF65-F5344CB8AC3E}">
        <p14:creationId xmlns:p14="http://schemas.microsoft.com/office/powerpoint/2010/main" val="2247306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D2D7F-94D6-4D4D-9E52-312047C1519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B6B94AC-90F1-4715-A29D-DF59B390AE10}"/>
              </a:ext>
            </a:extLst>
          </p:cNvPr>
          <p:cNvSpPr>
            <a:spLocks noGrp="1"/>
          </p:cNvSpPr>
          <p:nvPr>
            <p:ph type="dt" sz="half" idx="10"/>
          </p:nvPr>
        </p:nvSpPr>
        <p:spPr/>
        <p:txBody>
          <a:bodyPr/>
          <a:lstStyle/>
          <a:p>
            <a:fld id="{2F1E3A4A-3ABE-4A1F-8AB0-C107115EC282}" type="datetimeFigureOut">
              <a:rPr lang="en-IN" smtClean="0"/>
              <a:t>24-11-2022</a:t>
            </a:fld>
            <a:endParaRPr lang="en-IN"/>
          </a:p>
        </p:txBody>
      </p:sp>
      <p:sp>
        <p:nvSpPr>
          <p:cNvPr id="4" name="Footer Placeholder 3">
            <a:extLst>
              <a:ext uri="{FF2B5EF4-FFF2-40B4-BE49-F238E27FC236}">
                <a16:creationId xmlns:a16="http://schemas.microsoft.com/office/drawing/2014/main" id="{88F44B9C-8D10-46B4-973F-0F0866068D1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6B78EA5-5C37-4E7D-8F8C-10FE56B895B4}"/>
              </a:ext>
            </a:extLst>
          </p:cNvPr>
          <p:cNvSpPr>
            <a:spLocks noGrp="1"/>
          </p:cNvSpPr>
          <p:nvPr>
            <p:ph type="sldNum" sz="quarter" idx="12"/>
          </p:nvPr>
        </p:nvSpPr>
        <p:spPr/>
        <p:txBody>
          <a:bodyPr/>
          <a:lstStyle/>
          <a:p>
            <a:fld id="{5E0DBD85-39C5-492E-99D2-ADCDB84038F5}" type="slidenum">
              <a:rPr lang="en-IN" smtClean="0"/>
              <a:t>‹#›</a:t>
            </a:fld>
            <a:endParaRPr lang="en-IN"/>
          </a:p>
        </p:txBody>
      </p:sp>
    </p:spTree>
    <p:extLst>
      <p:ext uri="{BB962C8B-B14F-4D97-AF65-F5344CB8AC3E}">
        <p14:creationId xmlns:p14="http://schemas.microsoft.com/office/powerpoint/2010/main" val="3442278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ED7239-1E5F-4D1A-ACC5-DE98A8A0C00D}"/>
              </a:ext>
            </a:extLst>
          </p:cNvPr>
          <p:cNvSpPr>
            <a:spLocks noGrp="1"/>
          </p:cNvSpPr>
          <p:nvPr>
            <p:ph type="dt" sz="half" idx="10"/>
          </p:nvPr>
        </p:nvSpPr>
        <p:spPr/>
        <p:txBody>
          <a:bodyPr/>
          <a:lstStyle/>
          <a:p>
            <a:fld id="{2F1E3A4A-3ABE-4A1F-8AB0-C107115EC282}" type="datetimeFigureOut">
              <a:rPr lang="en-IN" smtClean="0"/>
              <a:t>24-11-2022</a:t>
            </a:fld>
            <a:endParaRPr lang="en-IN"/>
          </a:p>
        </p:txBody>
      </p:sp>
      <p:sp>
        <p:nvSpPr>
          <p:cNvPr id="3" name="Footer Placeholder 2">
            <a:extLst>
              <a:ext uri="{FF2B5EF4-FFF2-40B4-BE49-F238E27FC236}">
                <a16:creationId xmlns:a16="http://schemas.microsoft.com/office/drawing/2014/main" id="{D75885FC-040E-46D3-A2AC-C335CCCB2FC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A58DCE3-BB72-4D68-967F-F652F2E66E45}"/>
              </a:ext>
            </a:extLst>
          </p:cNvPr>
          <p:cNvSpPr>
            <a:spLocks noGrp="1"/>
          </p:cNvSpPr>
          <p:nvPr>
            <p:ph type="sldNum" sz="quarter" idx="12"/>
          </p:nvPr>
        </p:nvSpPr>
        <p:spPr/>
        <p:txBody>
          <a:bodyPr/>
          <a:lstStyle/>
          <a:p>
            <a:fld id="{5E0DBD85-39C5-492E-99D2-ADCDB84038F5}" type="slidenum">
              <a:rPr lang="en-IN" smtClean="0"/>
              <a:t>‹#›</a:t>
            </a:fld>
            <a:endParaRPr lang="en-IN"/>
          </a:p>
        </p:txBody>
      </p:sp>
    </p:spTree>
    <p:extLst>
      <p:ext uri="{BB962C8B-B14F-4D97-AF65-F5344CB8AC3E}">
        <p14:creationId xmlns:p14="http://schemas.microsoft.com/office/powerpoint/2010/main" val="7710488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7891D-DDF9-4646-BDA6-EAF99CB487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0B2BD36-477C-466F-8192-96B0BA7273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2472CA3-93D8-48AB-B23F-2286921E5C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E8BCAB-B4A1-436D-8EAE-C6143E274D08}"/>
              </a:ext>
            </a:extLst>
          </p:cNvPr>
          <p:cNvSpPr>
            <a:spLocks noGrp="1"/>
          </p:cNvSpPr>
          <p:nvPr>
            <p:ph type="dt" sz="half" idx="10"/>
          </p:nvPr>
        </p:nvSpPr>
        <p:spPr/>
        <p:txBody>
          <a:bodyPr/>
          <a:lstStyle/>
          <a:p>
            <a:fld id="{2F1E3A4A-3ABE-4A1F-8AB0-C107115EC282}" type="datetimeFigureOut">
              <a:rPr lang="en-IN" smtClean="0"/>
              <a:t>24-11-2022</a:t>
            </a:fld>
            <a:endParaRPr lang="en-IN"/>
          </a:p>
        </p:txBody>
      </p:sp>
      <p:sp>
        <p:nvSpPr>
          <p:cNvPr id="6" name="Footer Placeholder 5">
            <a:extLst>
              <a:ext uri="{FF2B5EF4-FFF2-40B4-BE49-F238E27FC236}">
                <a16:creationId xmlns:a16="http://schemas.microsoft.com/office/drawing/2014/main" id="{F5D81575-AF0B-4AD1-87B9-048622E40F3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C9D1909-FE48-49BC-8439-811F57A50803}"/>
              </a:ext>
            </a:extLst>
          </p:cNvPr>
          <p:cNvSpPr>
            <a:spLocks noGrp="1"/>
          </p:cNvSpPr>
          <p:nvPr>
            <p:ph type="sldNum" sz="quarter" idx="12"/>
          </p:nvPr>
        </p:nvSpPr>
        <p:spPr/>
        <p:txBody>
          <a:bodyPr/>
          <a:lstStyle/>
          <a:p>
            <a:fld id="{5E0DBD85-39C5-492E-99D2-ADCDB84038F5}" type="slidenum">
              <a:rPr lang="en-IN" smtClean="0"/>
              <a:t>‹#›</a:t>
            </a:fld>
            <a:endParaRPr lang="en-IN"/>
          </a:p>
        </p:txBody>
      </p:sp>
    </p:spTree>
    <p:extLst>
      <p:ext uri="{BB962C8B-B14F-4D97-AF65-F5344CB8AC3E}">
        <p14:creationId xmlns:p14="http://schemas.microsoft.com/office/powerpoint/2010/main" val="3857336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FDEF1-E5EC-4799-95B8-366E099C17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C7BCD9E-18E2-4995-A288-14531DA49F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4E428FC-6690-478D-914E-CCE40A1BC7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F45DDC-D2AF-4705-A6BF-B6E6C6965BC2}"/>
              </a:ext>
            </a:extLst>
          </p:cNvPr>
          <p:cNvSpPr>
            <a:spLocks noGrp="1"/>
          </p:cNvSpPr>
          <p:nvPr>
            <p:ph type="dt" sz="half" idx="10"/>
          </p:nvPr>
        </p:nvSpPr>
        <p:spPr/>
        <p:txBody>
          <a:bodyPr/>
          <a:lstStyle/>
          <a:p>
            <a:fld id="{2F1E3A4A-3ABE-4A1F-8AB0-C107115EC282}" type="datetimeFigureOut">
              <a:rPr lang="en-IN" smtClean="0"/>
              <a:t>24-11-2022</a:t>
            </a:fld>
            <a:endParaRPr lang="en-IN"/>
          </a:p>
        </p:txBody>
      </p:sp>
      <p:sp>
        <p:nvSpPr>
          <p:cNvPr id="6" name="Footer Placeholder 5">
            <a:extLst>
              <a:ext uri="{FF2B5EF4-FFF2-40B4-BE49-F238E27FC236}">
                <a16:creationId xmlns:a16="http://schemas.microsoft.com/office/drawing/2014/main" id="{95BE6AAE-621F-4EB4-9EEB-7EEA0D88C2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29BC1C9-AC76-41B8-AB60-45331CE4A896}"/>
              </a:ext>
            </a:extLst>
          </p:cNvPr>
          <p:cNvSpPr>
            <a:spLocks noGrp="1"/>
          </p:cNvSpPr>
          <p:nvPr>
            <p:ph type="sldNum" sz="quarter" idx="12"/>
          </p:nvPr>
        </p:nvSpPr>
        <p:spPr/>
        <p:txBody>
          <a:bodyPr/>
          <a:lstStyle/>
          <a:p>
            <a:fld id="{5E0DBD85-39C5-492E-99D2-ADCDB84038F5}" type="slidenum">
              <a:rPr lang="en-IN" smtClean="0"/>
              <a:t>‹#›</a:t>
            </a:fld>
            <a:endParaRPr lang="en-IN"/>
          </a:p>
        </p:txBody>
      </p:sp>
    </p:spTree>
    <p:extLst>
      <p:ext uri="{BB962C8B-B14F-4D97-AF65-F5344CB8AC3E}">
        <p14:creationId xmlns:p14="http://schemas.microsoft.com/office/powerpoint/2010/main" val="324285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5AEC86-6216-4D64-83DD-2D4FC72C18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6F66E3C-4B26-4721-A9A8-478B164310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8F0040-DD60-4FCB-BA49-85DDBFB984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1E3A4A-3ABE-4A1F-8AB0-C107115EC282}" type="datetimeFigureOut">
              <a:rPr lang="en-IN" smtClean="0"/>
              <a:t>24-11-2022</a:t>
            </a:fld>
            <a:endParaRPr lang="en-IN"/>
          </a:p>
        </p:txBody>
      </p:sp>
      <p:sp>
        <p:nvSpPr>
          <p:cNvPr id="5" name="Footer Placeholder 4">
            <a:extLst>
              <a:ext uri="{FF2B5EF4-FFF2-40B4-BE49-F238E27FC236}">
                <a16:creationId xmlns:a16="http://schemas.microsoft.com/office/drawing/2014/main" id="{D5E26E54-C1BA-40E7-A6DD-4FAC9C78A4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8B74A3A-9A69-477F-8958-9D0927612D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0DBD85-39C5-492E-99D2-ADCDB84038F5}" type="slidenum">
              <a:rPr lang="en-IN" smtClean="0"/>
              <a:t>‹#›</a:t>
            </a:fld>
            <a:endParaRPr lang="en-IN"/>
          </a:p>
        </p:txBody>
      </p:sp>
    </p:spTree>
    <p:extLst>
      <p:ext uri="{BB962C8B-B14F-4D97-AF65-F5344CB8AC3E}">
        <p14:creationId xmlns:p14="http://schemas.microsoft.com/office/powerpoint/2010/main" val="140080609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AD73398-5428-87B6-521C-FB2CE200D0C2}"/>
              </a:ext>
            </a:extLst>
          </p:cNvPr>
          <p:cNvSpPr txBox="1"/>
          <p:nvPr/>
        </p:nvSpPr>
        <p:spPr>
          <a:xfrm>
            <a:off x="1145309" y="701964"/>
            <a:ext cx="10012218" cy="6017032"/>
          </a:xfrm>
          <a:prstGeom prst="rect">
            <a:avLst/>
          </a:prstGeom>
          <a:noFill/>
        </p:spPr>
        <p:txBody>
          <a:bodyPr wrap="square" lIns="91440" tIns="45720" rIns="91440" bIns="45720" rtlCol="0" anchor="t">
            <a:spAutoFit/>
          </a:bodyPr>
          <a:lstStyle/>
          <a:p>
            <a:pPr algn="ctr"/>
            <a:endParaRPr lang="en-IN" sz="2300" b="1" dirty="0">
              <a:latin typeface="Arial" panose="020B0604020202020204" pitchFamily="34" charset="0"/>
              <a:cs typeface="Arial" panose="020B0604020202020204" pitchFamily="34" charset="0"/>
            </a:endParaRPr>
          </a:p>
          <a:p>
            <a:pPr algn="ctr"/>
            <a:endParaRPr lang="en-IN" sz="2300" b="1" dirty="0">
              <a:latin typeface="Arial" panose="020B0604020202020204" pitchFamily="34" charset="0"/>
              <a:cs typeface="Arial" panose="020B0604020202020204" pitchFamily="34" charset="0"/>
            </a:endParaRPr>
          </a:p>
          <a:p>
            <a:pPr algn="ctr"/>
            <a:r>
              <a:rPr lang="en-IN" sz="2300" b="1" dirty="0">
                <a:latin typeface="Times New Roman" panose="02020603050405020304" pitchFamily="18" charset="0"/>
                <a:cs typeface="Times New Roman" panose="02020603050405020304" pitchFamily="18" charset="0"/>
              </a:rPr>
              <a:t>ANURAG GROUP OF INSTITUTIONS </a:t>
            </a:r>
          </a:p>
          <a:p>
            <a:pPr algn="ctr"/>
            <a:r>
              <a:rPr lang="en-IN" sz="2300" b="1" dirty="0">
                <a:latin typeface="Times New Roman" panose="02020603050405020304" pitchFamily="18" charset="0"/>
                <a:cs typeface="Times New Roman" panose="02020603050405020304" pitchFamily="18" charset="0"/>
              </a:rPr>
              <a:t>DEPARTMENT OF INFROMATION TECHNOLOGY </a:t>
            </a:r>
          </a:p>
          <a:p>
            <a:pPr algn="ctr"/>
            <a:r>
              <a:rPr lang="en-IN" sz="2300" b="1" dirty="0">
                <a:latin typeface="Times New Roman" panose="02020603050405020304" pitchFamily="18" charset="0"/>
                <a:cs typeface="Times New Roman" panose="02020603050405020304" pitchFamily="18" charset="0"/>
              </a:rPr>
              <a:t>BATCH 2019-2023</a:t>
            </a:r>
          </a:p>
          <a:p>
            <a:pPr algn="ctr"/>
            <a:r>
              <a:rPr lang="en-IN" sz="2300" b="1" dirty="0">
                <a:latin typeface="Times New Roman" panose="02020603050405020304" pitchFamily="18" charset="0"/>
                <a:cs typeface="Times New Roman" panose="02020603050405020304" pitchFamily="18" charset="0"/>
              </a:rPr>
              <a:t>MINI PROJECT</a:t>
            </a:r>
          </a:p>
          <a:p>
            <a:pPr algn="ctr"/>
            <a:endParaRPr lang="en-IN" sz="2300" b="1" dirty="0">
              <a:latin typeface="Times New Roman" panose="02020603050405020304" pitchFamily="18" charset="0"/>
              <a:cs typeface="Times New Roman" panose="02020603050405020304" pitchFamily="18" charset="0"/>
            </a:endParaRPr>
          </a:p>
          <a:p>
            <a:pPr algn="ctr"/>
            <a:r>
              <a:rPr lang="en-IN" sz="2300" b="1" dirty="0">
                <a:latin typeface="Times New Roman"/>
                <a:cs typeface="Times New Roman"/>
              </a:rPr>
              <a:t>PROJECT TITLE : MENTORING MANAGEMENT SYSTEM</a:t>
            </a:r>
            <a:endParaRPr lang="en-IN" sz="2300" b="1" dirty="0">
              <a:latin typeface="Times New Roman" panose="02020603050405020304" pitchFamily="18" charset="0"/>
              <a:cs typeface="Times New Roman" panose="02020603050405020304" pitchFamily="18" charset="0"/>
            </a:endParaRPr>
          </a:p>
          <a:p>
            <a:pPr algn="ctr"/>
            <a:endParaRPr lang="en-IN" sz="2300" dirty="0">
              <a:latin typeface="Arial" panose="020B0604020202020204" pitchFamily="34" charset="0"/>
              <a:cs typeface="Arial" panose="020B0604020202020204" pitchFamily="34" charset="0"/>
            </a:endParaRPr>
          </a:p>
          <a:p>
            <a:pPr algn="ctr"/>
            <a:r>
              <a:rPr lang="en-IN" sz="2300" dirty="0">
                <a:latin typeface="Times New Roman"/>
                <a:cs typeface="Times New Roman"/>
              </a:rPr>
              <a:t>Team 05</a:t>
            </a:r>
          </a:p>
          <a:p>
            <a:pPr algn="ctr"/>
            <a:r>
              <a:rPr lang="en-IN" sz="2200" dirty="0">
                <a:latin typeface="Times New Roman"/>
                <a:cs typeface="Times New Roman"/>
              </a:rPr>
              <a:t>K. ROHITH MITHRA - 19H61A1229</a:t>
            </a:r>
          </a:p>
          <a:p>
            <a:pPr algn="ctr"/>
            <a:r>
              <a:rPr lang="en-IN" sz="2200" dirty="0">
                <a:latin typeface="Times New Roman"/>
                <a:cs typeface="Times New Roman"/>
              </a:rPr>
              <a:t>M. RAJA REDDY- 19H61A1238</a:t>
            </a:r>
          </a:p>
          <a:p>
            <a:pPr algn="ctr"/>
            <a:r>
              <a:rPr lang="en-IN" sz="2200" dirty="0">
                <a:latin typeface="Times New Roman"/>
                <a:cs typeface="Times New Roman"/>
              </a:rPr>
              <a:t> S.NITYA SREE-  19H61A1250        </a:t>
            </a:r>
            <a:endParaRPr lang="en-IN" dirty="0"/>
          </a:p>
          <a:p>
            <a:pPr algn="ctr"/>
            <a:endParaRPr lang="en-IN" sz="2300" dirty="0">
              <a:latin typeface="Arial" panose="020B0604020202020204" pitchFamily="34" charset="0"/>
              <a:cs typeface="Arial" panose="020B0604020202020204" pitchFamily="34" charset="0"/>
            </a:endParaRPr>
          </a:p>
          <a:p>
            <a:pPr algn="ctr"/>
            <a:r>
              <a:rPr lang="en-IN" sz="2200" dirty="0">
                <a:latin typeface="Times New Roman"/>
                <a:cs typeface="Times New Roman"/>
              </a:rPr>
              <a:t>Under The Guidance of </a:t>
            </a:r>
            <a:endParaRPr lang="en-IN" sz="2200" dirty="0">
              <a:latin typeface="Times New Roman" panose="02020603050405020304" pitchFamily="18" charset="0"/>
              <a:cs typeface="Times New Roman" panose="02020603050405020304" pitchFamily="18" charset="0"/>
            </a:endParaRPr>
          </a:p>
          <a:p>
            <a:pPr algn="ctr"/>
            <a:r>
              <a:rPr lang="en-IN" sz="2200" dirty="0">
                <a:latin typeface="Times New Roman"/>
                <a:cs typeface="Times New Roman"/>
              </a:rPr>
              <a:t>Mr . G. Sekhar Reddy</a:t>
            </a:r>
          </a:p>
          <a:p>
            <a:pPr algn="ctr"/>
            <a:r>
              <a:rPr lang="en-IN" sz="2200" dirty="0">
                <a:latin typeface="Times New Roman"/>
                <a:cs typeface="Times New Roman"/>
              </a:rPr>
              <a:t>(Assistant Professor)</a:t>
            </a:r>
          </a:p>
        </p:txBody>
      </p:sp>
      <p:pic>
        <p:nvPicPr>
          <p:cNvPr id="6" name="Picture 5">
            <a:extLst>
              <a:ext uri="{FF2B5EF4-FFF2-40B4-BE49-F238E27FC236}">
                <a16:creationId xmlns:a16="http://schemas.microsoft.com/office/drawing/2014/main" id="{01EB0A3B-D9F2-C07D-FEFA-16EC69AE5A21}"/>
              </a:ext>
            </a:extLst>
          </p:cNvPr>
          <p:cNvPicPr>
            <a:picLocks noChangeAspect="1"/>
          </p:cNvPicPr>
          <p:nvPr/>
        </p:nvPicPr>
        <p:blipFill>
          <a:blip r:embed="rId2"/>
          <a:stretch>
            <a:fillRect/>
          </a:stretch>
        </p:blipFill>
        <p:spPr>
          <a:xfrm>
            <a:off x="5298811" y="139004"/>
            <a:ext cx="1705213" cy="1190791"/>
          </a:xfrm>
          <a:prstGeom prst="rect">
            <a:avLst/>
          </a:prstGeom>
        </p:spPr>
      </p:pic>
    </p:spTree>
    <p:extLst>
      <p:ext uri="{BB962C8B-B14F-4D97-AF65-F5344CB8AC3E}">
        <p14:creationId xmlns:p14="http://schemas.microsoft.com/office/powerpoint/2010/main" val="504279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22FCD-FE73-536B-600D-2BFB6D4B251B}"/>
              </a:ext>
            </a:extLst>
          </p:cNvPr>
          <p:cNvSpPr>
            <a:spLocks noGrp="1"/>
          </p:cNvSpPr>
          <p:nvPr>
            <p:ph type="title"/>
          </p:nvPr>
        </p:nvSpPr>
        <p:spPr/>
        <p:txBody>
          <a:bodyPr/>
          <a:lstStyle/>
          <a:p>
            <a:r>
              <a:rPr lang="en-IN" b="1" dirty="0"/>
              <a:t>Non Functional Requirements</a:t>
            </a:r>
          </a:p>
        </p:txBody>
      </p:sp>
      <p:sp>
        <p:nvSpPr>
          <p:cNvPr id="3" name="Content Placeholder 2">
            <a:extLst>
              <a:ext uri="{FF2B5EF4-FFF2-40B4-BE49-F238E27FC236}">
                <a16:creationId xmlns:a16="http://schemas.microsoft.com/office/drawing/2014/main" id="{90385D6D-6E6C-1419-35A2-E2512CE152C7}"/>
              </a:ext>
            </a:extLst>
          </p:cNvPr>
          <p:cNvSpPr>
            <a:spLocks noGrp="1"/>
          </p:cNvSpPr>
          <p:nvPr>
            <p:ph idx="1"/>
          </p:nvPr>
        </p:nvSpPr>
        <p:spPr/>
        <p:txBody>
          <a:bodyPr vert="horz" lIns="91440" tIns="45720" rIns="91440" bIns="45720" rtlCol="0" anchor="t">
            <a:normAutofit/>
          </a:bodyPr>
          <a:lstStyle/>
          <a:p>
            <a:pPr marL="0" indent="0">
              <a:lnSpc>
                <a:spcPct val="150000"/>
              </a:lnSpc>
              <a:buNone/>
            </a:pPr>
            <a:r>
              <a:rPr lang="en-US" sz="2400" dirty="0">
                <a:effectLst/>
                <a:latin typeface="Times New Roman" panose="02020603050405020304" pitchFamily="18" charset="0"/>
                <a:ea typeface="Times New Roman" panose="02020603050405020304" pitchFamily="18" charset="0"/>
              </a:rPr>
              <a:t>A non-functional requirement is a goal that describes how a software system must work or perform. The non-functional requirements are:</a:t>
            </a:r>
            <a:endParaRPr lang="en-IN" sz="24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Arial" panose="020B0604020202020204" pitchFamily="34" charset="0"/>
              <a:buChar char="•"/>
              <a:tabLst>
                <a:tab pos="457200" algn="l"/>
              </a:tabLst>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The performance should be dynamic and fast.</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50000"/>
              </a:lnSpc>
              <a:buFont typeface="Arial" panose="020B0604020202020204" pitchFamily="34" charset="0"/>
              <a:buChar char="•"/>
              <a:tabLst>
                <a:tab pos="457200" algn="l"/>
              </a:tabLst>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It should be user friendly and visually appealing.</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50000"/>
              </a:lnSpc>
              <a:buFont typeface="Arial" panose="020B0604020202020204" pitchFamily="34" charset="0"/>
              <a:buChar char="•"/>
              <a:tabLst>
                <a:tab pos="457200" algn="l"/>
              </a:tabLst>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The data provided should be accurate and clear.</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2400" dirty="0">
                <a:effectLst/>
                <a:latin typeface="Times New Roman" panose="02020603050405020304" pitchFamily="18" charset="0"/>
                <a:ea typeface="Times New Roman" panose="02020603050405020304" pitchFamily="18" charset="0"/>
              </a:rPr>
              <a:t>The users must not find any glitch when the data is being uploaded by the admin</a:t>
            </a:r>
            <a:endParaRPr lang="en-US" sz="2400" dirty="0">
              <a:latin typeface="Times New Roman"/>
              <a:cs typeface="Calibri"/>
            </a:endParaRPr>
          </a:p>
        </p:txBody>
      </p:sp>
    </p:spTree>
    <p:extLst>
      <p:ext uri="{BB962C8B-B14F-4D97-AF65-F5344CB8AC3E}">
        <p14:creationId xmlns:p14="http://schemas.microsoft.com/office/powerpoint/2010/main" val="4295428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AB174-D9DB-1FE4-C3FC-2B9819FE0845}"/>
              </a:ext>
            </a:extLst>
          </p:cNvPr>
          <p:cNvSpPr>
            <a:spLocks noGrp="1"/>
          </p:cNvSpPr>
          <p:nvPr>
            <p:ph type="title"/>
          </p:nvPr>
        </p:nvSpPr>
        <p:spPr/>
        <p:txBody>
          <a:bodyPr/>
          <a:lstStyle/>
          <a:p>
            <a:r>
              <a:rPr lang="en-IN" b="1" dirty="0"/>
              <a:t>Modules:</a:t>
            </a:r>
          </a:p>
        </p:txBody>
      </p:sp>
      <p:sp>
        <p:nvSpPr>
          <p:cNvPr id="3" name="Content Placeholder 2">
            <a:extLst>
              <a:ext uri="{FF2B5EF4-FFF2-40B4-BE49-F238E27FC236}">
                <a16:creationId xmlns:a16="http://schemas.microsoft.com/office/drawing/2014/main" id="{D528C551-9165-A0FB-D1B2-54DF3A2D3B55}"/>
              </a:ext>
            </a:extLst>
          </p:cNvPr>
          <p:cNvSpPr>
            <a:spLocks noGrp="1"/>
          </p:cNvSpPr>
          <p:nvPr>
            <p:ph idx="1"/>
          </p:nvPr>
        </p:nvSpPr>
        <p:spPr>
          <a:xfrm>
            <a:off x="561109" y="1473052"/>
            <a:ext cx="10515600" cy="4745475"/>
          </a:xfrm>
        </p:spPr>
        <p:txBody>
          <a:bodyPr vert="horz" lIns="91440" tIns="45720" rIns="91440" bIns="45720" rtlCol="0" anchor="t">
            <a:normAutofit/>
          </a:bodyPr>
          <a:lstStyle/>
          <a:p>
            <a:pPr marL="0" marR="74930" indent="0" algn="just">
              <a:lnSpc>
                <a:spcPct val="150000"/>
              </a:lnSpc>
              <a:buNone/>
            </a:pPr>
            <a:r>
              <a:rPr lang="en-US" b="1" dirty="0">
                <a:latin typeface="Times New Roman"/>
                <a:cs typeface="Times New Roman"/>
              </a:rPr>
              <a:t>Student Module</a:t>
            </a:r>
          </a:p>
          <a:p>
            <a:pPr marL="0" marR="73025" lvl="0" indent="0" algn="just">
              <a:lnSpc>
                <a:spcPct val="149000"/>
              </a:lnSpc>
              <a:spcAft>
                <a:spcPts val="25"/>
              </a:spcAft>
              <a:buNone/>
            </a:pPr>
            <a:r>
              <a:rPr lang="en-US" sz="2400" dirty="0">
                <a:effectLst/>
                <a:latin typeface="Times New Roman" panose="02020603050405020304" pitchFamily="18" charset="0"/>
                <a:ea typeface="Times New Roman" panose="02020603050405020304" pitchFamily="18" charset="0"/>
              </a:rPr>
              <a:t>In this module the students view the faculty assigned to them</a:t>
            </a:r>
            <a:r>
              <a:rPr lang="en-IN" sz="2400" dirty="0">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and can communicate to the faculty through messaging them getting back  responses.    </a:t>
            </a:r>
            <a:endParaRPr lang="en-IN" sz="2400" dirty="0">
              <a:effectLst/>
              <a:latin typeface="Times New Roman" panose="02020603050405020304" pitchFamily="18" charset="0"/>
              <a:ea typeface="Times New Roman" panose="02020603050405020304" pitchFamily="18" charset="0"/>
            </a:endParaRPr>
          </a:p>
          <a:p>
            <a:pPr marL="0" marR="74930" indent="0" algn="just">
              <a:lnSpc>
                <a:spcPct val="150000"/>
              </a:lnSpc>
              <a:buNone/>
            </a:pPr>
            <a:r>
              <a:rPr lang="en-US" sz="2400" dirty="0">
                <a:latin typeface="Times New Roman"/>
                <a:cs typeface="Calibri"/>
              </a:rPr>
              <a:t>Student Module contains following Options:</a:t>
            </a:r>
          </a:p>
          <a:p>
            <a:pPr marL="0" marR="74930" indent="0" algn="just">
              <a:lnSpc>
                <a:spcPct val="150000"/>
              </a:lnSpc>
              <a:buNone/>
            </a:pPr>
            <a:r>
              <a:rPr lang="en-US" sz="2400" dirty="0">
                <a:latin typeface="Times New Roman"/>
                <a:cs typeface="Calibri"/>
              </a:rPr>
              <a:t>1. View student details</a:t>
            </a:r>
            <a:endParaRPr lang="en-US" sz="2400" b="1" i="1" u="sng" dirty="0">
              <a:ea typeface="+mn-lt"/>
              <a:cs typeface="+mn-lt"/>
            </a:endParaRPr>
          </a:p>
          <a:p>
            <a:pPr marL="0" marR="74930" indent="0" algn="just">
              <a:lnSpc>
                <a:spcPct val="150000"/>
              </a:lnSpc>
              <a:buNone/>
            </a:pPr>
            <a:r>
              <a:rPr lang="en-US" sz="2400" dirty="0">
                <a:latin typeface="Times New Roman"/>
                <a:cs typeface="Calibri"/>
              </a:rPr>
              <a:t>2. Create  query </a:t>
            </a:r>
          </a:p>
          <a:p>
            <a:pPr marL="0" marR="74930" indent="0" algn="just">
              <a:lnSpc>
                <a:spcPct val="150000"/>
              </a:lnSpc>
              <a:buNone/>
            </a:pPr>
            <a:r>
              <a:rPr lang="en-US" sz="2400" dirty="0">
                <a:latin typeface="Times New Roman"/>
                <a:cs typeface="Calibri"/>
              </a:rPr>
              <a:t>3.View query </a:t>
            </a:r>
          </a:p>
        </p:txBody>
      </p:sp>
    </p:spTree>
    <p:extLst>
      <p:ext uri="{BB962C8B-B14F-4D97-AF65-F5344CB8AC3E}">
        <p14:creationId xmlns:p14="http://schemas.microsoft.com/office/powerpoint/2010/main" val="2786082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7CC5C-B035-341A-370A-6C15B4972D7F}"/>
              </a:ext>
            </a:extLst>
          </p:cNvPr>
          <p:cNvSpPr>
            <a:spLocks noGrp="1"/>
          </p:cNvSpPr>
          <p:nvPr>
            <p:ph type="title"/>
          </p:nvPr>
        </p:nvSpPr>
        <p:spPr/>
        <p:txBody>
          <a:bodyPr/>
          <a:lstStyle/>
          <a:p>
            <a:r>
              <a:rPr lang="en-IN" b="1" dirty="0"/>
              <a:t>Modules:</a:t>
            </a:r>
          </a:p>
        </p:txBody>
      </p:sp>
      <p:sp>
        <p:nvSpPr>
          <p:cNvPr id="3" name="Content Placeholder 2">
            <a:extLst>
              <a:ext uri="{FF2B5EF4-FFF2-40B4-BE49-F238E27FC236}">
                <a16:creationId xmlns:a16="http://schemas.microsoft.com/office/drawing/2014/main" id="{891BB22D-3D7C-F98A-87DA-F03E0BAE2ECE}"/>
              </a:ext>
            </a:extLst>
          </p:cNvPr>
          <p:cNvSpPr>
            <a:spLocks noGrp="1"/>
          </p:cNvSpPr>
          <p:nvPr>
            <p:ph idx="1"/>
          </p:nvPr>
        </p:nvSpPr>
        <p:spPr/>
        <p:txBody>
          <a:bodyPr vert="horz" lIns="91440" tIns="45720" rIns="91440" bIns="45720" rtlCol="0" anchor="t">
            <a:normAutofit/>
          </a:bodyPr>
          <a:lstStyle/>
          <a:p>
            <a:pPr marL="75565" indent="0" algn="just">
              <a:lnSpc>
                <a:spcPct val="115000"/>
              </a:lnSpc>
              <a:spcBef>
                <a:spcPts val="305"/>
              </a:spcBef>
              <a:spcAft>
                <a:spcPts val="0"/>
              </a:spcAft>
              <a:buNone/>
              <a:tabLst>
                <a:tab pos="432435" algn="l"/>
              </a:tabLst>
            </a:pPr>
            <a:r>
              <a:rPr lang="en-US" b="1" dirty="0">
                <a:effectLst/>
                <a:latin typeface="Times New Roman" panose="02020603050405020304" pitchFamily="18" charset="0"/>
                <a:ea typeface="Times New Roman" panose="02020603050405020304" pitchFamily="18" charset="0"/>
              </a:rPr>
              <a:t>Admin Module</a:t>
            </a:r>
            <a:r>
              <a:rPr lang="en-US" dirty="0">
                <a:effectLst/>
                <a:latin typeface="Times New Roman" panose="02020603050405020304" pitchFamily="18" charset="0"/>
                <a:ea typeface="Times New Roman" panose="02020603050405020304" pitchFamily="18" charset="0"/>
              </a:rPr>
              <a:t> : </a:t>
            </a:r>
          </a:p>
          <a:p>
            <a:pPr marL="75565" indent="0" algn="just">
              <a:lnSpc>
                <a:spcPct val="115000"/>
              </a:lnSpc>
              <a:spcBef>
                <a:spcPts val="305"/>
              </a:spcBef>
              <a:spcAft>
                <a:spcPts val="0"/>
              </a:spcAft>
              <a:buNone/>
              <a:tabLst>
                <a:tab pos="432435" algn="l"/>
              </a:tabLst>
            </a:pPr>
            <a:r>
              <a:rPr lang="en-US" dirty="0">
                <a:effectLst/>
                <a:latin typeface="Times New Roman" panose="02020603050405020304" pitchFamily="18" charset="0"/>
                <a:ea typeface="Times New Roman" panose="02020603050405020304" pitchFamily="18" charset="0"/>
              </a:rPr>
              <a:t>In this module the registration part is done, the admin registers the  students and the faculty and also assigns faculty to students.</a:t>
            </a:r>
          </a:p>
          <a:p>
            <a:pPr marL="75565" indent="0" algn="just">
              <a:lnSpc>
                <a:spcPct val="115000"/>
              </a:lnSpc>
              <a:spcBef>
                <a:spcPts val="305"/>
              </a:spcBef>
              <a:buNone/>
              <a:tabLst>
                <a:tab pos="432435" algn="l"/>
              </a:tabLst>
            </a:pPr>
            <a:r>
              <a:rPr lang="en-US" dirty="0">
                <a:latin typeface="Times New Roman"/>
                <a:cs typeface="Calibri"/>
              </a:rPr>
              <a:t>Admin Module contains following Options:</a:t>
            </a:r>
          </a:p>
          <a:p>
            <a:pPr marL="418465" indent="-342900" algn="just">
              <a:lnSpc>
                <a:spcPct val="115000"/>
              </a:lnSpc>
              <a:spcBef>
                <a:spcPts val="305"/>
              </a:spcBef>
              <a:spcAft>
                <a:spcPts val="0"/>
              </a:spcAft>
              <a:buFont typeface="+mj-lt"/>
              <a:buAutoNum type="arabicPeriod"/>
              <a:tabLst>
                <a:tab pos="432435" algn="l"/>
              </a:tabLst>
            </a:pPr>
            <a:r>
              <a:rPr lang="en-IN" dirty="0">
                <a:latin typeface="Times New Roman" panose="02020603050405020304" pitchFamily="18" charset="0"/>
                <a:ea typeface="Times New Roman" panose="02020603050405020304" pitchFamily="18" charset="0"/>
              </a:rPr>
              <a:t>Create accounts</a:t>
            </a:r>
          </a:p>
          <a:p>
            <a:pPr marL="418465" indent="-342900" algn="just">
              <a:lnSpc>
                <a:spcPct val="115000"/>
              </a:lnSpc>
              <a:spcBef>
                <a:spcPts val="305"/>
              </a:spcBef>
              <a:spcAft>
                <a:spcPts val="0"/>
              </a:spcAft>
              <a:buFont typeface="+mj-lt"/>
              <a:buAutoNum type="arabicPeriod"/>
              <a:tabLst>
                <a:tab pos="432435" algn="l"/>
              </a:tabLst>
            </a:pPr>
            <a:r>
              <a:rPr lang="en-IN" dirty="0">
                <a:effectLst/>
                <a:latin typeface="Times New Roman" panose="02020603050405020304" pitchFamily="18" charset="0"/>
                <a:ea typeface="Times New Roman" panose="02020603050405020304" pitchFamily="18" charset="0"/>
              </a:rPr>
              <a:t>Assign st</a:t>
            </a:r>
            <a:r>
              <a:rPr lang="en-IN" dirty="0">
                <a:latin typeface="Times New Roman" panose="02020603050405020304" pitchFamily="18" charset="0"/>
                <a:ea typeface="Times New Roman" panose="02020603050405020304" pitchFamily="18" charset="0"/>
              </a:rPr>
              <a:t>udents to mentors</a:t>
            </a:r>
          </a:p>
          <a:p>
            <a:pPr marL="418465" indent="-342900" algn="just">
              <a:lnSpc>
                <a:spcPct val="115000"/>
              </a:lnSpc>
              <a:spcBef>
                <a:spcPts val="305"/>
              </a:spcBef>
              <a:spcAft>
                <a:spcPts val="0"/>
              </a:spcAft>
              <a:buFont typeface="+mj-lt"/>
              <a:buAutoNum type="arabicPeriod"/>
              <a:tabLst>
                <a:tab pos="432435" algn="l"/>
              </a:tabLst>
            </a:pPr>
            <a:r>
              <a:rPr lang="en-IN" dirty="0">
                <a:effectLst/>
                <a:latin typeface="Times New Roman" panose="02020603050405020304" pitchFamily="18" charset="0"/>
                <a:ea typeface="Times New Roman" panose="02020603050405020304" pitchFamily="18" charset="0"/>
              </a:rPr>
              <a:t>View assigned student list</a:t>
            </a:r>
          </a:p>
          <a:p>
            <a:pPr marL="418465" indent="-342900" algn="just">
              <a:lnSpc>
                <a:spcPct val="115000"/>
              </a:lnSpc>
              <a:spcBef>
                <a:spcPts val="305"/>
              </a:spcBef>
              <a:spcAft>
                <a:spcPts val="0"/>
              </a:spcAft>
              <a:buFont typeface="+mj-lt"/>
              <a:buAutoNum type="arabicPeriod"/>
              <a:tabLst>
                <a:tab pos="432435" algn="l"/>
              </a:tabLst>
            </a:pPr>
            <a:r>
              <a:rPr lang="en-IN" dirty="0">
                <a:latin typeface="Times New Roman" panose="02020603050405020304" pitchFamily="18" charset="0"/>
                <a:ea typeface="Times New Roman" panose="02020603050405020304" pitchFamily="18" charset="0"/>
              </a:rPr>
              <a:t>View accounts</a:t>
            </a:r>
            <a:endParaRPr lang="en-IN" dirty="0">
              <a:effectLst/>
              <a:latin typeface="Times New Roman" panose="02020603050405020304" pitchFamily="18" charset="0"/>
              <a:ea typeface="Times New Roman" panose="02020603050405020304" pitchFamily="18" charset="0"/>
            </a:endParaRPr>
          </a:p>
          <a:p>
            <a:pPr marL="0" indent="0" algn="just">
              <a:lnSpc>
                <a:spcPct val="100000"/>
              </a:lnSpc>
              <a:buNone/>
            </a:pPr>
            <a:endParaRPr lang="en-US" sz="2400" dirty="0">
              <a:latin typeface="Times New Roman"/>
              <a:cs typeface="Calibri"/>
            </a:endParaRPr>
          </a:p>
        </p:txBody>
      </p:sp>
    </p:spTree>
    <p:extLst>
      <p:ext uri="{BB962C8B-B14F-4D97-AF65-F5344CB8AC3E}">
        <p14:creationId xmlns:p14="http://schemas.microsoft.com/office/powerpoint/2010/main" val="113650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C8268-FB15-3538-1915-41BD06A4BCFB}"/>
              </a:ext>
            </a:extLst>
          </p:cNvPr>
          <p:cNvSpPr>
            <a:spLocks noGrp="1"/>
          </p:cNvSpPr>
          <p:nvPr>
            <p:ph type="title"/>
          </p:nvPr>
        </p:nvSpPr>
        <p:spPr>
          <a:xfrm>
            <a:off x="838200" y="365126"/>
            <a:ext cx="10515600" cy="1103456"/>
          </a:xfrm>
        </p:spPr>
        <p:txBody>
          <a:bodyPr>
            <a:normAutofit/>
          </a:bodyPr>
          <a:lstStyle/>
          <a:p>
            <a:r>
              <a:rPr lang="en-IN" b="1" dirty="0"/>
              <a:t>Modules:</a:t>
            </a:r>
          </a:p>
        </p:txBody>
      </p:sp>
      <p:sp>
        <p:nvSpPr>
          <p:cNvPr id="4" name="Content Placeholder 3">
            <a:extLst>
              <a:ext uri="{FF2B5EF4-FFF2-40B4-BE49-F238E27FC236}">
                <a16:creationId xmlns:a16="http://schemas.microsoft.com/office/drawing/2014/main" id="{F33CB5D5-DC77-49D2-B8C7-20BE89C7D753}"/>
              </a:ext>
            </a:extLst>
          </p:cNvPr>
          <p:cNvSpPr>
            <a:spLocks noGrp="1"/>
          </p:cNvSpPr>
          <p:nvPr>
            <p:ph idx="1"/>
          </p:nvPr>
        </p:nvSpPr>
        <p:spPr>
          <a:xfrm>
            <a:off x="838200" y="1690254"/>
            <a:ext cx="10515600" cy="4802619"/>
          </a:xfrm>
        </p:spPr>
        <p:txBody>
          <a:bodyPr>
            <a:normAutofit fontScale="92500" lnSpcReduction="20000"/>
          </a:bodyPr>
          <a:lstStyle/>
          <a:p>
            <a:pPr marL="0" marR="73025" lvl="0" indent="0" algn="just">
              <a:lnSpc>
                <a:spcPct val="149000"/>
              </a:lnSpc>
              <a:spcAft>
                <a:spcPts val="25"/>
              </a:spcAft>
              <a:buNone/>
            </a:pPr>
            <a:r>
              <a:rPr lang="en-US" sz="2600" b="1" dirty="0">
                <a:latin typeface="Times New Roman" panose="02020603050405020304" pitchFamily="18" charset="0"/>
                <a:ea typeface="Times New Roman" panose="02020603050405020304" pitchFamily="18" charset="0"/>
              </a:rPr>
              <a:t>Mentor</a:t>
            </a:r>
            <a:r>
              <a:rPr lang="en-US" sz="2600" b="1" dirty="0">
                <a:effectLst/>
                <a:latin typeface="Times New Roman" panose="02020603050405020304" pitchFamily="18" charset="0"/>
                <a:ea typeface="Times New Roman" panose="02020603050405020304" pitchFamily="18" charset="0"/>
              </a:rPr>
              <a:t> Module :</a:t>
            </a:r>
            <a:r>
              <a:rPr lang="en-US" sz="2600" dirty="0">
                <a:effectLst/>
                <a:latin typeface="Times New Roman" panose="02020603050405020304" pitchFamily="18" charset="0"/>
                <a:ea typeface="Times New Roman" panose="02020603050405020304" pitchFamily="18" charset="0"/>
              </a:rPr>
              <a:t> </a:t>
            </a:r>
          </a:p>
          <a:p>
            <a:pPr marL="0" marR="73025" lvl="0" indent="0" algn="just">
              <a:lnSpc>
                <a:spcPct val="149000"/>
              </a:lnSpc>
              <a:spcAft>
                <a:spcPts val="25"/>
              </a:spcAft>
              <a:buNone/>
            </a:pPr>
            <a:r>
              <a:rPr lang="en-US" sz="2600" dirty="0">
                <a:effectLst/>
                <a:latin typeface="Times New Roman" panose="02020603050405020304" pitchFamily="18" charset="0"/>
                <a:ea typeface="Times New Roman" panose="02020603050405020304" pitchFamily="18" charset="0"/>
              </a:rPr>
              <a:t>In this module the faculties view the students assigned to them and can communicate with the students through messaging them.</a:t>
            </a:r>
          </a:p>
          <a:p>
            <a:pPr marL="0" marR="73025" lvl="0" indent="0" algn="just">
              <a:lnSpc>
                <a:spcPct val="149000"/>
              </a:lnSpc>
              <a:spcAft>
                <a:spcPts val="25"/>
              </a:spcAft>
              <a:buNone/>
            </a:pPr>
            <a:r>
              <a:rPr lang="en-US" sz="2600" dirty="0">
                <a:latin typeface="Times New Roman" panose="02020603050405020304" pitchFamily="18" charset="0"/>
                <a:ea typeface="Times New Roman" panose="02020603050405020304" pitchFamily="18" charset="0"/>
              </a:rPr>
              <a:t>Mentor modules contains following options:</a:t>
            </a:r>
          </a:p>
          <a:p>
            <a:pPr marL="457200" marR="73025" lvl="0" indent="-457200" algn="just">
              <a:lnSpc>
                <a:spcPct val="149000"/>
              </a:lnSpc>
              <a:spcAft>
                <a:spcPts val="25"/>
              </a:spcAft>
              <a:buFont typeface="+mj-lt"/>
              <a:buAutoNum type="arabicPeriod"/>
            </a:pPr>
            <a:r>
              <a:rPr lang="en-US" sz="2600" dirty="0">
                <a:latin typeface="Times New Roman" panose="02020603050405020304" pitchFamily="18" charset="0"/>
              </a:rPr>
              <a:t>Add students data</a:t>
            </a:r>
          </a:p>
          <a:p>
            <a:pPr marL="457200" marR="73025" lvl="0" indent="-457200" algn="just">
              <a:lnSpc>
                <a:spcPct val="149000"/>
              </a:lnSpc>
              <a:spcAft>
                <a:spcPts val="25"/>
              </a:spcAft>
              <a:buFont typeface="+mj-lt"/>
              <a:buAutoNum type="arabicPeriod"/>
            </a:pPr>
            <a:r>
              <a:rPr lang="en-US" sz="2600" dirty="0">
                <a:latin typeface="Times New Roman" panose="02020603050405020304" pitchFamily="18" charset="0"/>
              </a:rPr>
              <a:t>View student list</a:t>
            </a:r>
          </a:p>
          <a:p>
            <a:pPr marL="457200" marR="73025" lvl="0" indent="-457200" algn="just">
              <a:lnSpc>
                <a:spcPct val="149000"/>
              </a:lnSpc>
              <a:spcAft>
                <a:spcPts val="25"/>
              </a:spcAft>
              <a:buFont typeface="+mj-lt"/>
              <a:buAutoNum type="arabicPeriod"/>
            </a:pPr>
            <a:r>
              <a:rPr lang="en-US" sz="2600" dirty="0">
                <a:latin typeface="Times New Roman" panose="02020603050405020304" pitchFamily="18" charset="0"/>
              </a:rPr>
              <a:t>Update and delete student data</a:t>
            </a:r>
          </a:p>
          <a:p>
            <a:pPr marL="457200" marR="73025" lvl="0" indent="-457200" algn="just">
              <a:lnSpc>
                <a:spcPct val="149000"/>
              </a:lnSpc>
              <a:spcAft>
                <a:spcPts val="25"/>
              </a:spcAft>
              <a:buFont typeface="+mj-lt"/>
              <a:buAutoNum type="arabicPeriod"/>
            </a:pPr>
            <a:r>
              <a:rPr lang="en-US" sz="2600" dirty="0">
                <a:latin typeface="Times New Roman" panose="02020603050405020304" pitchFamily="18" charset="0"/>
              </a:rPr>
              <a:t>View and Respond to query</a:t>
            </a:r>
          </a:p>
          <a:p>
            <a:pPr marL="457200" marR="73025" lvl="0" indent="-457200" algn="just">
              <a:lnSpc>
                <a:spcPct val="149000"/>
              </a:lnSpc>
              <a:spcAft>
                <a:spcPts val="25"/>
              </a:spcAft>
              <a:buFont typeface="+mj-lt"/>
              <a:buAutoNum type="arabicPeriod"/>
            </a:pPr>
            <a:endParaRPr lang="en-IN" sz="2400" dirty="0"/>
          </a:p>
        </p:txBody>
      </p:sp>
    </p:spTree>
    <p:extLst>
      <p:ext uri="{BB962C8B-B14F-4D97-AF65-F5344CB8AC3E}">
        <p14:creationId xmlns:p14="http://schemas.microsoft.com/office/powerpoint/2010/main" val="95617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EF3B4-BAE6-4C44-A212-3AD9333F2B33}"/>
              </a:ext>
            </a:extLst>
          </p:cNvPr>
          <p:cNvSpPr>
            <a:spLocks noGrp="1"/>
          </p:cNvSpPr>
          <p:nvPr>
            <p:ph type="title"/>
          </p:nvPr>
        </p:nvSpPr>
        <p:spPr/>
        <p:txBody>
          <a:bodyPr/>
          <a:lstStyle/>
          <a:p>
            <a:r>
              <a:rPr lang="en-IN" b="1" dirty="0"/>
              <a:t>Modules:</a:t>
            </a:r>
            <a:endParaRPr lang="en-IN" dirty="0"/>
          </a:p>
        </p:txBody>
      </p:sp>
      <p:sp>
        <p:nvSpPr>
          <p:cNvPr id="3" name="Content Placeholder 2">
            <a:extLst>
              <a:ext uri="{FF2B5EF4-FFF2-40B4-BE49-F238E27FC236}">
                <a16:creationId xmlns:a16="http://schemas.microsoft.com/office/drawing/2014/main" id="{BAEC3C04-0B18-4028-894E-91F0B11F9D96}"/>
              </a:ext>
            </a:extLst>
          </p:cNvPr>
          <p:cNvSpPr>
            <a:spLocks noGrp="1"/>
          </p:cNvSpPr>
          <p:nvPr>
            <p:ph idx="1"/>
          </p:nvPr>
        </p:nvSpPr>
        <p:spPr/>
        <p:txBody>
          <a:bodyPr>
            <a:normAutofit/>
          </a:bodyPr>
          <a:lstStyle/>
          <a:p>
            <a:pPr marL="0" indent="0">
              <a:buNone/>
            </a:pPr>
            <a:r>
              <a:rPr lang="en-US" b="1" dirty="0">
                <a:effectLst/>
                <a:latin typeface="Times New Roman" panose="02020603050405020304" pitchFamily="18" charset="0"/>
                <a:ea typeface="Times New Roman" panose="02020603050405020304" pitchFamily="18" charset="0"/>
              </a:rPr>
              <a:t>Parent Module</a:t>
            </a:r>
            <a:r>
              <a:rPr lang="en-US" dirty="0">
                <a:effectLst/>
                <a:latin typeface="Times New Roman" panose="02020603050405020304" pitchFamily="18" charset="0"/>
                <a:ea typeface="Times New Roman" panose="02020603050405020304" pitchFamily="18" charset="0"/>
              </a:rPr>
              <a:t> :</a:t>
            </a:r>
          </a:p>
          <a:p>
            <a:pPr marL="0" indent="0">
              <a:buNone/>
            </a:pPr>
            <a:r>
              <a:rPr lang="en-US" dirty="0">
                <a:effectLst/>
                <a:latin typeface="Times New Roman" panose="02020603050405020304" pitchFamily="18" charset="0"/>
                <a:ea typeface="Times New Roman" panose="02020603050405020304" pitchFamily="18" charset="0"/>
              </a:rPr>
              <a:t> In this module , parents can view students attendance , marks and remarks of respective mentors.</a:t>
            </a:r>
          </a:p>
          <a:p>
            <a:pPr marL="0" indent="0">
              <a:buNone/>
            </a:pPr>
            <a:endParaRPr lang="en-US" dirty="0">
              <a:effectLst/>
              <a:latin typeface="Times New Roman" panose="02020603050405020304" pitchFamily="18" charset="0"/>
              <a:ea typeface="Times New Roman" panose="02020603050405020304" pitchFamily="18" charset="0"/>
            </a:endParaRPr>
          </a:p>
          <a:p>
            <a:pPr marL="0" indent="0">
              <a:buNone/>
            </a:pPr>
            <a:r>
              <a:rPr lang="en-US" dirty="0">
                <a:latin typeface="Times New Roman"/>
                <a:cs typeface="Calibri"/>
              </a:rPr>
              <a:t>Admin Module contains following Options:</a:t>
            </a:r>
          </a:p>
          <a:p>
            <a:pPr marL="514350" indent="-514350">
              <a:buFont typeface="+mj-lt"/>
              <a:buAutoNum type="arabicPeriod"/>
            </a:pPr>
            <a:r>
              <a:rPr lang="en-US" dirty="0">
                <a:latin typeface="Times New Roman" panose="02020603050405020304" pitchFamily="18" charset="0"/>
                <a:ea typeface="Times New Roman" panose="02020603050405020304" pitchFamily="18" charset="0"/>
              </a:rPr>
              <a:t>View student data</a:t>
            </a:r>
          </a:p>
          <a:p>
            <a:pPr marL="514350" indent="-514350">
              <a:buFont typeface="+mj-lt"/>
              <a:buAutoNum type="arabicPeriod"/>
            </a:pPr>
            <a:r>
              <a:rPr lang="en-US" dirty="0">
                <a:effectLst/>
                <a:latin typeface="Times New Roman" panose="02020603050405020304" pitchFamily="18" charset="0"/>
                <a:ea typeface="Times New Roman" panose="02020603050405020304" pitchFamily="18" charset="0"/>
              </a:rPr>
              <a:t>View remarks</a:t>
            </a:r>
          </a:p>
          <a:p>
            <a:pPr marL="0" indent="0">
              <a:buNone/>
            </a:pPr>
            <a:endParaRPr lang="en-US" dirty="0">
              <a:effectLst/>
              <a:latin typeface="Times New Roman" panose="02020603050405020304" pitchFamily="18" charset="0"/>
              <a:ea typeface="Times New Roman" panose="02020603050405020304" pitchFamily="18" charset="0"/>
            </a:endParaRPr>
          </a:p>
          <a:p>
            <a:pPr marL="0" indent="0">
              <a:buNone/>
            </a:pPr>
            <a:endParaRPr lang="en-IN"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3561325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99EB4-43FA-75F8-2238-3A7E40316B5C}"/>
              </a:ext>
            </a:extLst>
          </p:cNvPr>
          <p:cNvSpPr>
            <a:spLocks noGrp="1"/>
          </p:cNvSpPr>
          <p:nvPr>
            <p:ph type="title"/>
          </p:nvPr>
        </p:nvSpPr>
        <p:spPr/>
        <p:txBody>
          <a:bodyPr>
            <a:normAutofit/>
          </a:bodyPr>
          <a:lstStyle/>
          <a:p>
            <a:pPr algn="ctr"/>
            <a:r>
              <a:rPr lang="en-IN" b="1" dirty="0"/>
              <a:t>SYSTEM ARCHITECTURE DIAGRAM</a:t>
            </a:r>
            <a:endParaRPr lang="en-IN" b="1" dirty="0">
              <a:cs typeface="Calibri Light"/>
            </a:endParaRPr>
          </a:p>
        </p:txBody>
      </p:sp>
      <p:pic>
        <p:nvPicPr>
          <p:cNvPr id="7" name="Content Placeholder 6">
            <a:extLst>
              <a:ext uri="{FF2B5EF4-FFF2-40B4-BE49-F238E27FC236}">
                <a16:creationId xmlns:a16="http://schemas.microsoft.com/office/drawing/2014/main" id="{67ECD559-6B3F-4569-8163-96E4E74D614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04784" y="1825625"/>
            <a:ext cx="5982432" cy="4351338"/>
          </a:xfrm>
        </p:spPr>
      </p:pic>
    </p:spTree>
    <p:extLst>
      <p:ext uri="{BB962C8B-B14F-4D97-AF65-F5344CB8AC3E}">
        <p14:creationId xmlns:p14="http://schemas.microsoft.com/office/powerpoint/2010/main" val="837433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192B0-A724-4B63-A3DB-D908A53B0B6E}"/>
              </a:ext>
            </a:extLst>
          </p:cNvPr>
          <p:cNvSpPr>
            <a:spLocks noGrp="1"/>
          </p:cNvSpPr>
          <p:nvPr>
            <p:ph type="title"/>
          </p:nvPr>
        </p:nvSpPr>
        <p:spPr/>
        <p:txBody>
          <a:bodyPr/>
          <a:lstStyle/>
          <a:p>
            <a:r>
              <a:rPr lang="en-US" dirty="0"/>
              <a:t>ER DIAGRAM</a:t>
            </a:r>
            <a:endParaRPr lang="en-IN" dirty="0"/>
          </a:p>
        </p:txBody>
      </p:sp>
      <p:pic>
        <p:nvPicPr>
          <p:cNvPr id="5" name="Content Placeholder 4">
            <a:extLst>
              <a:ext uri="{FF2B5EF4-FFF2-40B4-BE49-F238E27FC236}">
                <a16:creationId xmlns:a16="http://schemas.microsoft.com/office/drawing/2014/main" id="{850C638F-9A1F-43FF-9C46-AC6F8CF27E2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7971" t="24271" r="13105" b="10457"/>
          <a:stretch/>
        </p:blipFill>
        <p:spPr>
          <a:xfrm>
            <a:off x="1274618" y="1690688"/>
            <a:ext cx="9712037" cy="4433021"/>
          </a:xfrm>
        </p:spPr>
      </p:pic>
    </p:spTree>
    <p:extLst>
      <p:ext uri="{BB962C8B-B14F-4D97-AF65-F5344CB8AC3E}">
        <p14:creationId xmlns:p14="http://schemas.microsoft.com/office/powerpoint/2010/main" val="27506573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1F044-93DE-341D-6230-11EDC44A75AB}"/>
              </a:ext>
            </a:extLst>
          </p:cNvPr>
          <p:cNvSpPr>
            <a:spLocks noGrp="1"/>
          </p:cNvSpPr>
          <p:nvPr>
            <p:ph type="title"/>
          </p:nvPr>
        </p:nvSpPr>
        <p:spPr/>
        <p:txBody>
          <a:bodyPr/>
          <a:lstStyle/>
          <a:p>
            <a:pPr algn="ctr"/>
            <a:r>
              <a:rPr lang="en-IN" b="1" dirty="0"/>
              <a:t>CLASS DIAGRAM </a:t>
            </a:r>
          </a:p>
        </p:txBody>
      </p:sp>
      <p:pic>
        <p:nvPicPr>
          <p:cNvPr id="6" name="Picture 6">
            <a:extLst>
              <a:ext uri="{FF2B5EF4-FFF2-40B4-BE49-F238E27FC236}">
                <a16:creationId xmlns:a16="http://schemas.microsoft.com/office/drawing/2014/main" id="{82348C8F-59CD-F17F-6215-376C81EEB87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744954" y="1484039"/>
            <a:ext cx="8334232" cy="4692924"/>
          </a:xfrm>
        </p:spPr>
      </p:pic>
    </p:spTree>
    <p:extLst>
      <p:ext uri="{BB962C8B-B14F-4D97-AF65-F5344CB8AC3E}">
        <p14:creationId xmlns:p14="http://schemas.microsoft.com/office/powerpoint/2010/main" val="35933526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E96FE-3818-907D-8047-583A673BD2A9}"/>
              </a:ext>
            </a:extLst>
          </p:cNvPr>
          <p:cNvSpPr>
            <a:spLocks noGrp="1"/>
          </p:cNvSpPr>
          <p:nvPr>
            <p:ph type="title"/>
          </p:nvPr>
        </p:nvSpPr>
        <p:spPr/>
        <p:txBody>
          <a:bodyPr/>
          <a:lstStyle/>
          <a:p>
            <a:pPr algn="ctr"/>
            <a:r>
              <a:rPr lang="en-IN" b="1" dirty="0"/>
              <a:t>USECASE DIAGARM</a:t>
            </a:r>
          </a:p>
        </p:txBody>
      </p:sp>
      <p:pic>
        <p:nvPicPr>
          <p:cNvPr id="6" name="Picture 6">
            <a:extLst>
              <a:ext uri="{FF2B5EF4-FFF2-40B4-BE49-F238E27FC236}">
                <a16:creationId xmlns:a16="http://schemas.microsoft.com/office/drawing/2014/main" id="{F100C2DE-BCD7-FA6F-40D2-2A4215827BD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0448" t="17266" r="19733" b="7273"/>
          <a:stretch/>
        </p:blipFill>
        <p:spPr>
          <a:xfrm>
            <a:off x="1274618" y="2078181"/>
            <a:ext cx="9836727" cy="4294909"/>
          </a:xfrm>
        </p:spPr>
      </p:pic>
    </p:spTree>
    <p:extLst>
      <p:ext uri="{BB962C8B-B14F-4D97-AF65-F5344CB8AC3E}">
        <p14:creationId xmlns:p14="http://schemas.microsoft.com/office/powerpoint/2010/main" val="28401024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9C1B3-8398-18AF-0DB1-32C893854661}"/>
              </a:ext>
            </a:extLst>
          </p:cNvPr>
          <p:cNvSpPr>
            <a:spLocks noGrp="1"/>
          </p:cNvSpPr>
          <p:nvPr>
            <p:ph type="title"/>
          </p:nvPr>
        </p:nvSpPr>
        <p:spPr/>
        <p:txBody>
          <a:bodyPr/>
          <a:lstStyle/>
          <a:p>
            <a:pPr algn="ctr"/>
            <a:r>
              <a:rPr lang="en-IN" b="1" dirty="0"/>
              <a:t>COMPONENT DIAGRAM </a:t>
            </a:r>
          </a:p>
        </p:txBody>
      </p:sp>
      <p:pic>
        <p:nvPicPr>
          <p:cNvPr id="6" name="Picture 6">
            <a:extLst>
              <a:ext uri="{FF2B5EF4-FFF2-40B4-BE49-F238E27FC236}">
                <a16:creationId xmlns:a16="http://schemas.microsoft.com/office/drawing/2014/main" id="{3B0490E5-54F7-0568-E8FF-BD4EA9EB2DE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6314" t="14497" r="17827" b="12166"/>
          <a:stretch/>
        </p:blipFill>
        <p:spPr>
          <a:xfrm>
            <a:off x="1745673" y="1884218"/>
            <a:ext cx="8312727" cy="4433455"/>
          </a:xfrm>
        </p:spPr>
      </p:pic>
    </p:spTree>
    <p:extLst>
      <p:ext uri="{BB962C8B-B14F-4D97-AF65-F5344CB8AC3E}">
        <p14:creationId xmlns:p14="http://schemas.microsoft.com/office/powerpoint/2010/main" val="718119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39C12-783B-DC21-FA4C-264CE29E3147}"/>
              </a:ext>
            </a:extLst>
          </p:cNvPr>
          <p:cNvSpPr>
            <a:spLocks noGrp="1"/>
          </p:cNvSpPr>
          <p:nvPr>
            <p:ph type="title"/>
          </p:nvPr>
        </p:nvSpPr>
        <p:spPr/>
        <p:txBody>
          <a:bodyPr/>
          <a:lstStyle/>
          <a:p>
            <a:r>
              <a:rPr lang="en-IN" b="1" dirty="0"/>
              <a:t>ABSTRACT</a:t>
            </a:r>
          </a:p>
        </p:txBody>
      </p:sp>
      <p:sp>
        <p:nvSpPr>
          <p:cNvPr id="3" name="Content Placeholder 2">
            <a:extLst>
              <a:ext uri="{FF2B5EF4-FFF2-40B4-BE49-F238E27FC236}">
                <a16:creationId xmlns:a16="http://schemas.microsoft.com/office/drawing/2014/main" id="{701C95D2-F0B5-20B0-1A32-13A4CCE0CA99}"/>
              </a:ext>
            </a:extLst>
          </p:cNvPr>
          <p:cNvSpPr>
            <a:spLocks noGrp="1"/>
          </p:cNvSpPr>
          <p:nvPr>
            <p:ph idx="1"/>
          </p:nvPr>
        </p:nvSpPr>
        <p:spPr/>
        <p:txBody>
          <a:bodyPr vert="horz" lIns="91440" tIns="45720" rIns="91440" bIns="45720" rtlCol="0" anchor="t">
            <a:normAutofit/>
          </a:bodyPr>
          <a:lstStyle/>
          <a:p>
            <a:pPr marL="304800" indent="0">
              <a:buNone/>
            </a:pPr>
            <a:r>
              <a:rPr lang="en-US" sz="1800" dirty="0">
                <a:effectLst/>
                <a:latin typeface="Times New Roman" panose="02020603050405020304" pitchFamily="18" charset="0"/>
                <a:ea typeface="Times New Roman" panose="02020603050405020304" pitchFamily="18" charset="0"/>
              </a:rPr>
              <a:t> </a:t>
            </a:r>
            <a:r>
              <a:rPr lang="en-US" dirty="0">
                <a:effectLst/>
                <a:latin typeface="Times New Roman" panose="02020603050405020304" pitchFamily="18" charset="0"/>
                <a:ea typeface="Times New Roman" panose="02020603050405020304" pitchFamily="18" charset="0"/>
              </a:rPr>
              <a:t>Any functioning Organization requires a certain technology to ease their work. Specifically, when it comes to Educational Institutions where there exists a large number of students who can uniquely know their individual performance (marks, attendance). More importantly, Parents can view progress of their children using this Technological support. This is where our project comes into play. We provide a platform that allows students to access their marks  and attendance from anywhere at any time with just a click on our website. Parents can also view the progress of their children by simply logging in through their mobile phones or computers.</a:t>
            </a:r>
            <a:endParaRPr lang="en-US" dirty="0">
              <a:latin typeface="Times New Roman"/>
              <a:cs typeface="Times New Roman"/>
            </a:endParaRPr>
          </a:p>
        </p:txBody>
      </p:sp>
    </p:spTree>
    <p:extLst>
      <p:ext uri="{BB962C8B-B14F-4D97-AF65-F5344CB8AC3E}">
        <p14:creationId xmlns:p14="http://schemas.microsoft.com/office/powerpoint/2010/main" val="29716154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33D54-877E-42EC-A9E2-1739D7881950}"/>
              </a:ext>
            </a:extLst>
          </p:cNvPr>
          <p:cNvSpPr>
            <a:spLocks noGrp="1"/>
          </p:cNvSpPr>
          <p:nvPr>
            <p:ph type="title"/>
          </p:nvPr>
        </p:nvSpPr>
        <p:spPr>
          <a:xfrm>
            <a:off x="838200" y="188144"/>
            <a:ext cx="10515600" cy="1325563"/>
          </a:xfrm>
        </p:spPr>
        <p:txBody>
          <a:bodyPr/>
          <a:lstStyle/>
          <a:p>
            <a:r>
              <a:rPr lang="en-US" b="1" dirty="0"/>
              <a:t>SEQUENCE DIAGRAM FOR ADMIN</a:t>
            </a:r>
            <a:endParaRPr lang="en-IN" b="1" dirty="0"/>
          </a:p>
        </p:txBody>
      </p:sp>
      <p:pic>
        <p:nvPicPr>
          <p:cNvPr id="5" name="Content Placeholder 4">
            <a:extLst>
              <a:ext uri="{FF2B5EF4-FFF2-40B4-BE49-F238E27FC236}">
                <a16:creationId xmlns:a16="http://schemas.microsoft.com/office/drawing/2014/main" id="{EFD68547-F557-4AB1-848C-6F9660B051F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5913" t="19770" r="39001" b="19799"/>
          <a:stretch/>
        </p:blipFill>
        <p:spPr>
          <a:xfrm>
            <a:off x="935182" y="1986564"/>
            <a:ext cx="7377545" cy="4310998"/>
          </a:xfrm>
        </p:spPr>
      </p:pic>
    </p:spTree>
    <p:extLst>
      <p:ext uri="{BB962C8B-B14F-4D97-AF65-F5344CB8AC3E}">
        <p14:creationId xmlns:p14="http://schemas.microsoft.com/office/powerpoint/2010/main" val="42329079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E96D8-ED7D-4881-B440-A2230C4B5489}"/>
              </a:ext>
            </a:extLst>
          </p:cNvPr>
          <p:cNvSpPr>
            <a:spLocks noGrp="1"/>
          </p:cNvSpPr>
          <p:nvPr>
            <p:ph type="title"/>
          </p:nvPr>
        </p:nvSpPr>
        <p:spPr/>
        <p:txBody>
          <a:bodyPr>
            <a:normAutofit/>
          </a:bodyPr>
          <a:lstStyle/>
          <a:p>
            <a:r>
              <a:rPr lang="en-US" b="1" dirty="0"/>
              <a:t>SEQUENCE DIAGRAM FOR MENTOR </a:t>
            </a:r>
            <a:endParaRPr lang="en-IN" dirty="0"/>
          </a:p>
        </p:txBody>
      </p:sp>
      <p:pic>
        <p:nvPicPr>
          <p:cNvPr id="5" name="Content Placeholder 4">
            <a:extLst>
              <a:ext uri="{FF2B5EF4-FFF2-40B4-BE49-F238E27FC236}">
                <a16:creationId xmlns:a16="http://schemas.microsoft.com/office/drawing/2014/main" id="{4F6071E0-465D-46F5-BCC3-8688E873431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5619" t="16342" r="24898" b="14175"/>
          <a:stretch/>
        </p:blipFill>
        <p:spPr>
          <a:xfrm>
            <a:off x="838200" y="1690689"/>
            <a:ext cx="11461955" cy="4577376"/>
          </a:xfrm>
        </p:spPr>
      </p:pic>
    </p:spTree>
    <p:extLst>
      <p:ext uri="{BB962C8B-B14F-4D97-AF65-F5344CB8AC3E}">
        <p14:creationId xmlns:p14="http://schemas.microsoft.com/office/powerpoint/2010/main" val="2208989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DDB11-7F6E-4A97-9102-451C8B20A4B1}"/>
              </a:ext>
            </a:extLst>
          </p:cNvPr>
          <p:cNvSpPr>
            <a:spLocks noGrp="1"/>
          </p:cNvSpPr>
          <p:nvPr>
            <p:ph type="title"/>
          </p:nvPr>
        </p:nvSpPr>
        <p:spPr/>
        <p:txBody>
          <a:bodyPr>
            <a:normAutofit/>
          </a:bodyPr>
          <a:lstStyle/>
          <a:p>
            <a:r>
              <a:rPr lang="en-US" b="1" dirty="0"/>
              <a:t>SEQUENCE DIAGRAM FOR STUDENT</a:t>
            </a:r>
            <a:endParaRPr lang="en-IN" dirty="0"/>
          </a:p>
        </p:txBody>
      </p:sp>
      <p:pic>
        <p:nvPicPr>
          <p:cNvPr id="5" name="Content Placeholder 4">
            <a:extLst>
              <a:ext uri="{FF2B5EF4-FFF2-40B4-BE49-F238E27FC236}">
                <a16:creationId xmlns:a16="http://schemas.microsoft.com/office/drawing/2014/main" id="{65D7908D-9FC2-4954-85BE-2FCEBCBC272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6150" t="15674" r="18837" b="8228"/>
          <a:stretch/>
        </p:blipFill>
        <p:spPr>
          <a:xfrm>
            <a:off x="519546" y="1482870"/>
            <a:ext cx="9524999" cy="4516148"/>
          </a:xfrm>
        </p:spPr>
      </p:pic>
    </p:spTree>
    <p:extLst>
      <p:ext uri="{BB962C8B-B14F-4D97-AF65-F5344CB8AC3E}">
        <p14:creationId xmlns:p14="http://schemas.microsoft.com/office/powerpoint/2010/main" val="25089834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30689-6C90-94FA-1278-E4869E430C3D}"/>
              </a:ext>
            </a:extLst>
          </p:cNvPr>
          <p:cNvSpPr>
            <a:spLocks noGrp="1"/>
          </p:cNvSpPr>
          <p:nvPr>
            <p:ph type="title"/>
          </p:nvPr>
        </p:nvSpPr>
        <p:spPr/>
        <p:txBody>
          <a:bodyPr/>
          <a:lstStyle/>
          <a:p>
            <a:r>
              <a:rPr lang="en-US" dirty="0">
                <a:cs typeface="Calibri Light"/>
              </a:rPr>
              <a:t>Mentor  login database </a:t>
            </a:r>
          </a:p>
        </p:txBody>
      </p:sp>
      <p:pic>
        <p:nvPicPr>
          <p:cNvPr id="7" name="Picture 7">
            <a:extLst>
              <a:ext uri="{FF2B5EF4-FFF2-40B4-BE49-F238E27FC236}">
                <a16:creationId xmlns:a16="http://schemas.microsoft.com/office/drawing/2014/main" id="{126DD4DA-1403-F8C0-27EE-989462EEDEA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0947" t="45815" r="56448" b="33740"/>
          <a:stretch/>
        </p:blipFill>
        <p:spPr>
          <a:xfrm>
            <a:off x="1316183" y="2244437"/>
            <a:ext cx="7079672" cy="2536924"/>
          </a:xfrm>
        </p:spPr>
      </p:pic>
    </p:spTree>
    <p:extLst>
      <p:ext uri="{BB962C8B-B14F-4D97-AF65-F5344CB8AC3E}">
        <p14:creationId xmlns:p14="http://schemas.microsoft.com/office/powerpoint/2010/main" val="399619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9FB97-BD76-4C91-9E4F-A60D21BB6789}"/>
              </a:ext>
            </a:extLst>
          </p:cNvPr>
          <p:cNvSpPr>
            <a:spLocks noGrp="1"/>
          </p:cNvSpPr>
          <p:nvPr>
            <p:ph type="title"/>
          </p:nvPr>
        </p:nvSpPr>
        <p:spPr/>
        <p:txBody>
          <a:bodyPr/>
          <a:lstStyle/>
          <a:p>
            <a:r>
              <a:rPr lang="en-US" dirty="0"/>
              <a:t>Parent login database</a:t>
            </a:r>
            <a:endParaRPr lang="en-IN" dirty="0"/>
          </a:p>
        </p:txBody>
      </p:sp>
      <p:pic>
        <p:nvPicPr>
          <p:cNvPr id="5" name="Content Placeholder 4">
            <a:extLst>
              <a:ext uri="{FF2B5EF4-FFF2-40B4-BE49-F238E27FC236}">
                <a16:creationId xmlns:a16="http://schemas.microsoft.com/office/drawing/2014/main" id="{34CFA692-C4FF-4D44-AD55-54465501B5E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344" t="45171" r="58597" b="37634"/>
          <a:stretch/>
        </p:blipFill>
        <p:spPr>
          <a:xfrm>
            <a:off x="962891" y="2223654"/>
            <a:ext cx="7245927" cy="2410691"/>
          </a:xfrm>
        </p:spPr>
      </p:pic>
    </p:spTree>
    <p:extLst>
      <p:ext uri="{BB962C8B-B14F-4D97-AF65-F5344CB8AC3E}">
        <p14:creationId xmlns:p14="http://schemas.microsoft.com/office/powerpoint/2010/main" val="34355199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3E2FD-9B45-4F5F-8785-185E8B2C6BEF}"/>
              </a:ext>
            </a:extLst>
          </p:cNvPr>
          <p:cNvSpPr>
            <a:spLocks noGrp="1"/>
          </p:cNvSpPr>
          <p:nvPr>
            <p:ph type="title"/>
          </p:nvPr>
        </p:nvSpPr>
        <p:spPr/>
        <p:txBody>
          <a:bodyPr/>
          <a:lstStyle/>
          <a:p>
            <a:r>
              <a:rPr lang="en-US" dirty="0"/>
              <a:t>Student login database</a:t>
            </a:r>
            <a:endParaRPr lang="en-IN" dirty="0"/>
          </a:p>
        </p:txBody>
      </p:sp>
      <p:pic>
        <p:nvPicPr>
          <p:cNvPr id="5" name="Content Placeholder 4">
            <a:extLst>
              <a:ext uri="{FF2B5EF4-FFF2-40B4-BE49-F238E27FC236}">
                <a16:creationId xmlns:a16="http://schemas.microsoft.com/office/drawing/2014/main" id="{6A5B73C1-9A92-497A-B987-0BA91378551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0270" t="45604" r="57701" b="34337"/>
          <a:stretch/>
        </p:blipFill>
        <p:spPr>
          <a:xfrm>
            <a:off x="955964" y="2314144"/>
            <a:ext cx="7481454" cy="2539422"/>
          </a:xfrm>
        </p:spPr>
      </p:pic>
    </p:spTree>
    <p:extLst>
      <p:ext uri="{BB962C8B-B14F-4D97-AF65-F5344CB8AC3E}">
        <p14:creationId xmlns:p14="http://schemas.microsoft.com/office/powerpoint/2010/main" val="19583556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B3E9E-CE50-582B-D3D7-5BF9ABF36E59}"/>
              </a:ext>
            </a:extLst>
          </p:cNvPr>
          <p:cNvSpPr>
            <a:spLocks noGrp="1"/>
          </p:cNvSpPr>
          <p:nvPr>
            <p:ph type="title"/>
          </p:nvPr>
        </p:nvSpPr>
        <p:spPr/>
        <p:txBody>
          <a:bodyPr/>
          <a:lstStyle/>
          <a:p>
            <a:r>
              <a:rPr lang="en-US" dirty="0">
                <a:cs typeface="Calibri Light"/>
              </a:rPr>
              <a:t>Implementation </a:t>
            </a:r>
            <a:endParaRPr lang="en-US" dirty="0"/>
          </a:p>
        </p:txBody>
      </p:sp>
      <p:sp>
        <p:nvSpPr>
          <p:cNvPr id="3" name="Content Placeholder 2">
            <a:extLst>
              <a:ext uri="{FF2B5EF4-FFF2-40B4-BE49-F238E27FC236}">
                <a16:creationId xmlns:a16="http://schemas.microsoft.com/office/drawing/2014/main" id="{0F8C0742-5A3B-6D5F-81A7-D3E4A8DB2039}"/>
              </a:ext>
            </a:extLst>
          </p:cNvPr>
          <p:cNvSpPr>
            <a:spLocks noGrp="1"/>
          </p:cNvSpPr>
          <p:nvPr>
            <p:ph idx="1"/>
          </p:nvPr>
        </p:nvSpPr>
        <p:spPr>
          <a:xfrm>
            <a:off x="838200" y="1378936"/>
            <a:ext cx="10515600" cy="4798027"/>
          </a:xfrm>
        </p:spPr>
        <p:txBody>
          <a:bodyPr vert="horz" lIns="91440" tIns="45720" rIns="91440" bIns="45720" rtlCol="0" anchor="t">
            <a:normAutofit fontScale="77500" lnSpcReduction="20000"/>
          </a:bodyPr>
          <a:lstStyle/>
          <a:p>
            <a:pPr marL="0" indent="0">
              <a:buNone/>
            </a:pPr>
            <a:r>
              <a:rPr lang="en-US" sz="1800" b="1" dirty="0">
                <a:effectLst/>
                <a:latin typeface="Times New Roman" panose="02020603050405020304" pitchFamily="18" charset="0"/>
                <a:ea typeface="Times New Roman" panose="02020603050405020304" pitchFamily="18" charset="0"/>
              </a:rPr>
              <a:t>Database Code:</a:t>
            </a:r>
          </a:p>
          <a:p>
            <a:pPr marL="0" indent="0">
              <a:buNone/>
            </a:pP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#create database </a:t>
            </a:r>
            <a:r>
              <a:rPr lang="en-US" sz="1800" dirty="0" err="1">
                <a:effectLst/>
                <a:latin typeface="Times New Roman" panose="02020603050405020304" pitchFamily="18" charset="0"/>
                <a:ea typeface="Times New Roman" panose="02020603050405020304" pitchFamily="18" charset="0"/>
              </a:rPr>
              <a:t>mentormanagement</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#create table student(id varchar(250),</a:t>
            </a:r>
            <a:r>
              <a:rPr lang="en-US" sz="1800" dirty="0" err="1">
                <a:effectLst/>
                <a:latin typeface="Times New Roman" panose="02020603050405020304" pitchFamily="18" charset="0"/>
                <a:ea typeface="Times New Roman" panose="02020603050405020304" pitchFamily="18" charset="0"/>
              </a:rPr>
              <a:t>name,email</a:t>
            </a:r>
            <a:r>
              <a:rPr lang="en-US" sz="1800" dirty="0">
                <a:effectLst/>
                <a:latin typeface="Times New Roman" panose="02020603050405020304" pitchFamily="18" charset="0"/>
                <a:ea typeface="Times New Roman" panose="02020603050405020304" pitchFamily="18" charset="0"/>
              </a:rPr>
              <a:t> varchar(250),password varchar(250));</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create table mentor(id varchar(250),name varchar(250),email varchar(250),password varchar(250));</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create table parent(id varchar(250),name varchar(250),email varchar(250),password varchar(250));</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#create table </a:t>
            </a:r>
            <a:r>
              <a:rPr lang="en-US" sz="1800" dirty="0" err="1">
                <a:effectLst/>
                <a:latin typeface="Times New Roman" panose="02020603050405020304" pitchFamily="18" charset="0"/>
                <a:ea typeface="Times New Roman" panose="02020603050405020304" pitchFamily="18" charset="0"/>
              </a:rPr>
              <a:t>studentdata</a:t>
            </a:r>
            <a:r>
              <a:rPr lang="en-US" sz="1800" dirty="0">
                <a:effectLst/>
                <a:latin typeface="Times New Roman" panose="02020603050405020304" pitchFamily="18" charset="0"/>
                <a:ea typeface="Times New Roman" panose="02020603050405020304" pitchFamily="18" charset="0"/>
              </a:rPr>
              <a:t>(id varchar(250),name varchar(250),</a:t>
            </a:r>
            <a:r>
              <a:rPr lang="en-US" sz="1800" dirty="0" err="1">
                <a:effectLst/>
                <a:latin typeface="Times New Roman" panose="02020603050405020304" pitchFamily="18" charset="0"/>
                <a:ea typeface="Times New Roman" panose="02020603050405020304" pitchFamily="18" charset="0"/>
              </a:rPr>
              <a:t>cgpa</a:t>
            </a:r>
            <a:r>
              <a:rPr lang="en-US" sz="1800" dirty="0">
                <a:effectLst/>
                <a:latin typeface="Times New Roman" panose="02020603050405020304" pitchFamily="18" charset="0"/>
                <a:ea typeface="Times New Roman" panose="02020603050405020304" pitchFamily="18" charset="0"/>
              </a:rPr>
              <a:t> varchar(25),</a:t>
            </a:r>
            <a:r>
              <a:rPr lang="en-US" sz="1800" dirty="0" err="1">
                <a:effectLst/>
                <a:latin typeface="Times New Roman" panose="02020603050405020304" pitchFamily="18" charset="0"/>
                <a:ea typeface="Times New Roman" panose="02020603050405020304" pitchFamily="18" charset="0"/>
              </a:rPr>
              <a:t>attendence</a:t>
            </a:r>
            <a:r>
              <a:rPr lang="en-US" sz="1800" dirty="0">
                <a:effectLst/>
                <a:latin typeface="Times New Roman" panose="02020603050405020304" pitchFamily="18" charset="0"/>
                <a:ea typeface="Times New Roman" panose="02020603050405020304" pitchFamily="18" charset="0"/>
              </a:rPr>
              <a:t> varchar(250));</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create table </a:t>
            </a:r>
            <a:r>
              <a:rPr lang="en-US" sz="1800" dirty="0" err="1">
                <a:effectLst/>
                <a:latin typeface="Times New Roman" panose="02020603050405020304" pitchFamily="18" charset="0"/>
                <a:ea typeface="Times New Roman" panose="02020603050405020304" pitchFamily="18" charset="0"/>
              </a:rPr>
              <a:t>studentremarks</a:t>
            </a:r>
            <a:r>
              <a:rPr lang="en-US" sz="1800" dirty="0">
                <a:effectLst/>
                <a:latin typeface="Times New Roman" panose="02020603050405020304" pitchFamily="18" charset="0"/>
                <a:ea typeface="Times New Roman" panose="02020603050405020304" pitchFamily="18" charset="0"/>
              </a:rPr>
              <a:t>(id varchar(250),comment varchar(250));</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create table </a:t>
            </a:r>
            <a:r>
              <a:rPr lang="en-US" sz="1800" dirty="0" err="1">
                <a:effectLst/>
                <a:latin typeface="Times New Roman" panose="02020603050405020304" pitchFamily="18" charset="0"/>
                <a:ea typeface="Times New Roman" panose="02020603050405020304" pitchFamily="18" charset="0"/>
              </a:rPr>
              <a:t>studentquery</a:t>
            </a:r>
            <a:r>
              <a:rPr lang="en-US" sz="1800" dirty="0">
                <a:effectLst/>
                <a:latin typeface="Times New Roman" panose="02020603050405020304" pitchFamily="18" charset="0"/>
                <a:ea typeface="Times New Roman" panose="02020603050405020304" pitchFamily="18" charset="0"/>
              </a:rPr>
              <a:t>(id varchar(250),query varchar(250));</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#create table assign(</a:t>
            </a:r>
            <a:r>
              <a:rPr lang="en-US" sz="1800" dirty="0" err="1">
                <a:effectLst/>
                <a:latin typeface="Times New Roman" panose="02020603050405020304" pitchFamily="18" charset="0"/>
                <a:ea typeface="Times New Roman" panose="02020603050405020304" pitchFamily="18" charset="0"/>
              </a:rPr>
              <a:t>studentid</a:t>
            </a:r>
            <a:r>
              <a:rPr lang="en-US" sz="1800" dirty="0">
                <a:effectLst/>
                <a:latin typeface="Times New Roman" panose="02020603050405020304" pitchFamily="18" charset="0"/>
                <a:ea typeface="Times New Roman" panose="02020603050405020304" pitchFamily="18" charset="0"/>
              </a:rPr>
              <a:t> varchar(250),</a:t>
            </a:r>
            <a:r>
              <a:rPr lang="en-US" sz="1800" dirty="0" err="1">
                <a:effectLst/>
                <a:latin typeface="Times New Roman" panose="02020603050405020304" pitchFamily="18" charset="0"/>
                <a:ea typeface="Times New Roman" panose="02020603050405020304" pitchFamily="18" charset="0"/>
              </a:rPr>
              <a:t>mentorid</a:t>
            </a:r>
            <a:r>
              <a:rPr lang="en-US" sz="1800" dirty="0">
                <a:effectLst/>
                <a:latin typeface="Times New Roman" panose="02020603050405020304" pitchFamily="18" charset="0"/>
                <a:ea typeface="Times New Roman" panose="02020603050405020304" pitchFamily="18" charset="0"/>
              </a:rPr>
              <a:t> varchar(250));</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import </a:t>
            </a:r>
            <a:r>
              <a:rPr lang="en-US" sz="1800" dirty="0" err="1">
                <a:effectLst/>
                <a:latin typeface="Times New Roman" panose="02020603050405020304" pitchFamily="18" charset="0"/>
                <a:ea typeface="Times New Roman" panose="02020603050405020304" pitchFamily="18" charset="0"/>
              </a:rPr>
              <a:t>mysql.connector</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from </a:t>
            </a:r>
            <a:r>
              <a:rPr lang="en-US" sz="1800" dirty="0" err="1">
                <a:effectLst/>
                <a:latin typeface="Times New Roman" panose="02020603050405020304" pitchFamily="18" charset="0"/>
                <a:ea typeface="Times New Roman" panose="02020603050405020304" pitchFamily="18" charset="0"/>
              </a:rPr>
              <a:t>mysql.connector</a:t>
            </a:r>
            <a:r>
              <a:rPr lang="en-US" sz="1800" dirty="0">
                <a:effectLst/>
                <a:latin typeface="Times New Roman" panose="02020603050405020304" pitchFamily="18" charset="0"/>
                <a:ea typeface="Times New Roman" panose="02020603050405020304" pitchFamily="18" charset="0"/>
              </a:rPr>
              <a:t> import Error</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import string</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import random</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import base64</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def </a:t>
            </a:r>
            <a:r>
              <a:rPr lang="en-US" sz="1800" dirty="0" err="1">
                <a:effectLst/>
                <a:latin typeface="Times New Roman" panose="02020603050405020304" pitchFamily="18" charset="0"/>
                <a:ea typeface="Times New Roman" panose="02020603050405020304" pitchFamily="18" charset="0"/>
              </a:rPr>
              <a:t>db_connection</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try:</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connection = </a:t>
            </a:r>
            <a:r>
              <a:rPr lang="en-US" sz="1800" dirty="0" err="1">
                <a:effectLst/>
                <a:latin typeface="Times New Roman" panose="02020603050405020304" pitchFamily="18" charset="0"/>
                <a:ea typeface="Times New Roman" panose="02020603050405020304" pitchFamily="18" charset="0"/>
              </a:rPr>
              <a:t>mysql.connector.connect</a:t>
            </a:r>
            <a:r>
              <a:rPr lang="en-US" sz="1800" dirty="0">
                <a:effectLst/>
                <a:latin typeface="Times New Roman" panose="02020603050405020304" pitchFamily="18" charset="0"/>
                <a:ea typeface="Times New Roman" panose="02020603050405020304" pitchFamily="18" charset="0"/>
              </a:rPr>
              <a:t>(host='localhost',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database='</a:t>
            </a:r>
            <a:r>
              <a:rPr lang="en-US" sz="1800" dirty="0" err="1">
                <a:effectLst/>
                <a:latin typeface="Times New Roman" panose="02020603050405020304" pitchFamily="18" charset="0"/>
                <a:ea typeface="Times New Roman" panose="02020603050405020304" pitchFamily="18" charset="0"/>
              </a:rPr>
              <a:t>mentormanagement</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user='root',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password='admin')</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if </a:t>
            </a:r>
            <a:r>
              <a:rPr lang="en-US" sz="1800" dirty="0" err="1">
                <a:effectLst/>
                <a:latin typeface="Times New Roman" panose="02020603050405020304" pitchFamily="18" charset="0"/>
                <a:ea typeface="Times New Roman" panose="02020603050405020304" pitchFamily="18" charset="0"/>
              </a:rPr>
              <a:t>connection.is_connected</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db_Info</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connection.get_server_info</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print("Connected to MySQL Server version ", </a:t>
            </a:r>
            <a:r>
              <a:rPr lang="en-US" sz="1800" dirty="0" err="1">
                <a:effectLst/>
                <a:latin typeface="Times New Roman" panose="02020603050405020304" pitchFamily="18" charset="0"/>
                <a:ea typeface="Times New Roman" panose="02020603050405020304" pitchFamily="18" charset="0"/>
              </a:rPr>
              <a:t>db_Info</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cur = </a:t>
            </a:r>
            <a:r>
              <a:rPr lang="en-US" sz="1800" dirty="0" err="1">
                <a:effectLst/>
                <a:latin typeface="Times New Roman" panose="02020603050405020304" pitchFamily="18" charset="0"/>
                <a:ea typeface="Times New Roman" panose="02020603050405020304" pitchFamily="18" charset="0"/>
              </a:rPr>
              <a:t>connection.cursor</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return </a:t>
            </a:r>
            <a:r>
              <a:rPr lang="en-US" sz="1800" dirty="0" err="1">
                <a:effectLst/>
                <a:latin typeface="Times New Roman" panose="02020603050405020304" pitchFamily="18" charset="0"/>
                <a:ea typeface="Times New Roman" panose="02020603050405020304" pitchFamily="18" charset="0"/>
              </a:rPr>
              <a:t>connection,cur</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except Error as e:</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print(e)</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#db_connection()</a:t>
            </a:r>
            <a:endParaRPr lang="en-IN" sz="1800" dirty="0">
              <a:effectLst/>
              <a:latin typeface="Times New Roman" panose="02020603050405020304" pitchFamily="18" charset="0"/>
              <a:ea typeface="Times New Roman" panose="02020603050405020304" pitchFamily="18" charset="0"/>
            </a:endParaRPr>
          </a:p>
          <a:p>
            <a:pPr marL="0" indent="0">
              <a:buNone/>
            </a:pPr>
            <a:endParaRPr lang="en-US" dirty="0">
              <a:cs typeface="Calibri"/>
            </a:endParaRPr>
          </a:p>
          <a:p>
            <a:endParaRPr lang="en-US" dirty="0">
              <a:cs typeface="Calibri"/>
            </a:endParaRPr>
          </a:p>
          <a:p>
            <a:endParaRPr lang="en-US" dirty="0">
              <a:cs typeface="Calibri"/>
            </a:endParaRPr>
          </a:p>
        </p:txBody>
      </p:sp>
    </p:spTree>
    <p:extLst>
      <p:ext uri="{BB962C8B-B14F-4D97-AF65-F5344CB8AC3E}">
        <p14:creationId xmlns:p14="http://schemas.microsoft.com/office/powerpoint/2010/main" val="39605546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C18C8-28B6-4D99-AF08-234F1F2A3C62}"/>
              </a:ext>
            </a:extLst>
          </p:cNvPr>
          <p:cNvSpPr>
            <a:spLocks noGrp="1"/>
          </p:cNvSpPr>
          <p:nvPr>
            <p:ph type="title"/>
          </p:nvPr>
        </p:nvSpPr>
        <p:spPr>
          <a:xfrm>
            <a:off x="838200" y="365125"/>
            <a:ext cx="10515600" cy="45719"/>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9199B176-7A31-4E25-9535-CA0FF49B9B21}"/>
              </a:ext>
            </a:extLst>
          </p:cNvPr>
          <p:cNvSpPr>
            <a:spLocks noGrp="1"/>
          </p:cNvSpPr>
          <p:nvPr>
            <p:ph idx="1"/>
          </p:nvPr>
        </p:nvSpPr>
        <p:spPr>
          <a:xfrm>
            <a:off x="838200" y="221673"/>
            <a:ext cx="10515600" cy="5955290"/>
          </a:xfrm>
        </p:spPr>
        <p:txBody>
          <a:bodyPr>
            <a:normAutofit lnSpcReduction="10000"/>
          </a:bodyPr>
          <a:lstStyle/>
          <a:p>
            <a:pPr>
              <a:spcBef>
                <a:spcPts val="15"/>
              </a:spcBef>
            </a:pPr>
            <a:r>
              <a:rPr lang="en-US" sz="1800" dirty="0">
                <a:effectLst/>
                <a:latin typeface="Times New Roman" panose="02020603050405020304" pitchFamily="18" charset="0"/>
                <a:ea typeface="Times New Roman" panose="02020603050405020304" pitchFamily="18" charset="0"/>
              </a:rPr>
              <a:t>def </a:t>
            </a:r>
            <a:r>
              <a:rPr lang="en-US" sz="1800" dirty="0" err="1">
                <a:effectLst/>
                <a:latin typeface="Times New Roman" panose="02020603050405020304" pitchFamily="18" charset="0"/>
                <a:ea typeface="Times New Roman" panose="02020603050405020304" pitchFamily="18" charset="0"/>
              </a:rPr>
              <a:t>studentregister</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name,username</a:t>
            </a:r>
            <a:r>
              <a:rPr lang="en-US" sz="1800" dirty="0">
                <a:effectLst/>
                <a:latin typeface="Times New Roman" panose="02020603050405020304" pitchFamily="18" charset="0"/>
                <a:ea typeface="Times New Roman" panose="02020603050405020304" pitchFamily="18" charset="0"/>
              </a:rPr>
              <a:t> ,password):</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N = 6</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res = ''.join(</a:t>
            </a:r>
            <a:r>
              <a:rPr lang="en-US" sz="1800" dirty="0" err="1">
                <a:effectLst/>
                <a:latin typeface="Times New Roman" panose="02020603050405020304" pitchFamily="18" charset="0"/>
                <a:ea typeface="Times New Roman" panose="02020603050405020304" pitchFamily="18" charset="0"/>
              </a:rPr>
              <a:t>random.choices</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string.ascii_uppercase</a:t>
            </a: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string.digits</a:t>
            </a:r>
            <a:r>
              <a:rPr lang="en-US" sz="1800" dirty="0">
                <a:effectLst/>
                <a:latin typeface="Times New Roman" panose="02020603050405020304" pitchFamily="18" charset="0"/>
                <a:ea typeface="Times New Roman" panose="02020603050405020304" pitchFamily="18" charset="0"/>
              </a:rPr>
              <a:t>, k=N))</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connection,cur</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db_connection</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query=("insert into student(id ,</a:t>
            </a:r>
            <a:r>
              <a:rPr lang="en-US" sz="1800" dirty="0" err="1">
                <a:effectLst/>
                <a:latin typeface="Times New Roman" panose="02020603050405020304" pitchFamily="18" charset="0"/>
                <a:ea typeface="Times New Roman" panose="02020603050405020304" pitchFamily="18" charset="0"/>
              </a:rPr>
              <a:t>name,email,password</a:t>
            </a:r>
            <a:r>
              <a:rPr lang="en-US" sz="1800" dirty="0">
                <a:effectLst/>
                <a:latin typeface="Times New Roman" panose="02020603050405020304" pitchFamily="18" charset="0"/>
                <a:ea typeface="Times New Roman" panose="02020603050405020304" pitchFamily="18" charset="0"/>
              </a:rPr>
              <a:t>) values(%</a:t>
            </a:r>
            <a:r>
              <a:rPr lang="en-US" sz="1800" dirty="0" err="1">
                <a:effectLst/>
                <a:latin typeface="Times New Roman" panose="02020603050405020304" pitchFamily="18" charset="0"/>
                <a:ea typeface="Times New Roman" panose="02020603050405020304" pitchFamily="18" charset="0"/>
              </a:rPr>
              <a:t>s,%s,%s,%s</a:t>
            </a: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cur.execute</a:t>
            </a:r>
            <a:r>
              <a:rPr lang="en-US" sz="1800" dirty="0">
                <a:effectLst/>
                <a:latin typeface="Times New Roman" panose="02020603050405020304" pitchFamily="18" charset="0"/>
                <a:ea typeface="Times New Roman" panose="02020603050405020304" pitchFamily="18" charset="0"/>
              </a:rPr>
              <a:t>(query,(res ,</a:t>
            </a:r>
            <a:r>
              <a:rPr lang="en-US" sz="1800" dirty="0" err="1">
                <a:effectLst/>
                <a:latin typeface="Times New Roman" panose="02020603050405020304" pitchFamily="18" charset="0"/>
                <a:ea typeface="Times New Roman" panose="02020603050405020304" pitchFamily="18" charset="0"/>
              </a:rPr>
              <a:t>name,username</a:t>
            </a:r>
            <a:r>
              <a:rPr lang="en-US" sz="1800" dirty="0">
                <a:effectLst/>
                <a:latin typeface="Times New Roman" panose="02020603050405020304" pitchFamily="18" charset="0"/>
                <a:ea typeface="Times New Roman" panose="02020603050405020304" pitchFamily="18" charset="0"/>
              </a:rPr>
              <a:t> ,password))</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connection.commit</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#studentregister("naveen@gmail.com" ,"6305416114")</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def </a:t>
            </a:r>
            <a:r>
              <a:rPr lang="en-US" sz="1800" dirty="0" err="1">
                <a:effectLst/>
                <a:latin typeface="Times New Roman" panose="02020603050405020304" pitchFamily="18" charset="0"/>
                <a:ea typeface="Times New Roman" panose="02020603050405020304" pitchFamily="18" charset="0"/>
              </a:rPr>
              <a:t>parentregister</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id,name,username</a:t>
            </a:r>
            <a:r>
              <a:rPr lang="en-US" sz="1800" dirty="0">
                <a:effectLst/>
                <a:latin typeface="Times New Roman" panose="02020603050405020304" pitchFamily="18" charset="0"/>
                <a:ea typeface="Times New Roman" panose="02020603050405020304" pitchFamily="18" charset="0"/>
              </a:rPr>
              <a:t> ,password):</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connection,cur</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db_connection</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query=("insert into parent(</a:t>
            </a:r>
            <a:r>
              <a:rPr lang="en-US" sz="1800" dirty="0" err="1">
                <a:effectLst/>
                <a:latin typeface="Times New Roman" panose="02020603050405020304" pitchFamily="18" charset="0"/>
                <a:ea typeface="Times New Roman" panose="02020603050405020304" pitchFamily="18" charset="0"/>
              </a:rPr>
              <a:t>id,name,email,password</a:t>
            </a:r>
            <a:r>
              <a:rPr lang="en-US" sz="1800" dirty="0">
                <a:effectLst/>
                <a:latin typeface="Times New Roman" panose="02020603050405020304" pitchFamily="18" charset="0"/>
                <a:ea typeface="Times New Roman" panose="02020603050405020304" pitchFamily="18" charset="0"/>
              </a:rPr>
              <a:t>) values(%</a:t>
            </a:r>
            <a:r>
              <a:rPr lang="en-US" sz="1800" dirty="0" err="1">
                <a:effectLst/>
                <a:latin typeface="Times New Roman" panose="02020603050405020304" pitchFamily="18" charset="0"/>
                <a:ea typeface="Times New Roman" panose="02020603050405020304" pitchFamily="18" charset="0"/>
              </a:rPr>
              <a:t>s,%s,%s,%s</a:t>
            </a: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cur.execute</a:t>
            </a:r>
            <a:r>
              <a:rPr lang="en-US" sz="1800" dirty="0">
                <a:effectLst/>
                <a:latin typeface="Times New Roman" panose="02020603050405020304" pitchFamily="18" charset="0"/>
                <a:ea typeface="Times New Roman" panose="02020603050405020304" pitchFamily="18" charset="0"/>
              </a:rPr>
              <a:t>(query,(</a:t>
            </a:r>
            <a:r>
              <a:rPr lang="en-US" sz="1800" dirty="0" err="1">
                <a:effectLst/>
                <a:latin typeface="Times New Roman" panose="02020603050405020304" pitchFamily="18" charset="0"/>
                <a:ea typeface="Times New Roman" panose="02020603050405020304" pitchFamily="18" charset="0"/>
              </a:rPr>
              <a:t>id,name,username</a:t>
            </a:r>
            <a:r>
              <a:rPr lang="en-US" sz="1800" dirty="0">
                <a:effectLst/>
                <a:latin typeface="Times New Roman" panose="02020603050405020304" pitchFamily="18" charset="0"/>
                <a:ea typeface="Times New Roman" panose="02020603050405020304" pitchFamily="18" charset="0"/>
              </a:rPr>
              <a:t> ,password))</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connection.commit</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#parentregister('Q4T6UB',"rajeshrao@gmail.com" ,"987654")</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def </a:t>
            </a:r>
            <a:r>
              <a:rPr lang="en-US" sz="1800" dirty="0" err="1">
                <a:effectLst/>
                <a:latin typeface="Times New Roman" panose="02020603050405020304" pitchFamily="18" charset="0"/>
                <a:ea typeface="Times New Roman" panose="02020603050405020304" pitchFamily="18" charset="0"/>
              </a:rPr>
              <a:t>mentorregister</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name,username</a:t>
            </a:r>
            <a:r>
              <a:rPr lang="en-US" sz="1800" dirty="0">
                <a:effectLst/>
                <a:latin typeface="Times New Roman" panose="02020603050405020304" pitchFamily="18" charset="0"/>
                <a:ea typeface="Times New Roman" panose="02020603050405020304" pitchFamily="18" charset="0"/>
              </a:rPr>
              <a:t> ,password):</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N = 6</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res = ''.join(</a:t>
            </a:r>
            <a:r>
              <a:rPr lang="en-US" sz="1800" dirty="0" err="1">
                <a:effectLst/>
                <a:latin typeface="Times New Roman" panose="02020603050405020304" pitchFamily="18" charset="0"/>
                <a:ea typeface="Times New Roman" panose="02020603050405020304" pitchFamily="18" charset="0"/>
              </a:rPr>
              <a:t>random.choices</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string.ascii_uppercase</a:t>
            </a: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string.digits</a:t>
            </a:r>
            <a:r>
              <a:rPr lang="en-US" sz="1800" dirty="0">
                <a:effectLst/>
                <a:latin typeface="Times New Roman" panose="02020603050405020304" pitchFamily="18" charset="0"/>
                <a:ea typeface="Times New Roman" panose="02020603050405020304" pitchFamily="18" charset="0"/>
              </a:rPr>
              <a:t>, k=N))</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connection,cur</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db_connection</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query=("insert into mentor(id ,</a:t>
            </a:r>
            <a:r>
              <a:rPr lang="en-US" sz="1800" dirty="0" err="1">
                <a:effectLst/>
                <a:latin typeface="Times New Roman" panose="02020603050405020304" pitchFamily="18" charset="0"/>
                <a:ea typeface="Times New Roman" panose="02020603050405020304" pitchFamily="18" charset="0"/>
              </a:rPr>
              <a:t>name,email,password</a:t>
            </a:r>
            <a:r>
              <a:rPr lang="en-US" sz="1800" dirty="0">
                <a:effectLst/>
                <a:latin typeface="Times New Roman" panose="02020603050405020304" pitchFamily="18" charset="0"/>
                <a:ea typeface="Times New Roman" panose="02020603050405020304" pitchFamily="18" charset="0"/>
              </a:rPr>
              <a:t>) values(%</a:t>
            </a:r>
            <a:r>
              <a:rPr lang="en-US" sz="1800" dirty="0" err="1">
                <a:effectLst/>
                <a:latin typeface="Times New Roman" panose="02020603050405020304" pitchFamily="18" charset="0"/>
                <a:ea typeface="Times New Roman" panose="02020603050405020304" pitchFamily="18" charset="0"/>
              </a:rPr>
              <a:t>s,%s,%s,%s</a:t>
            </a: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cur.execute</a:t>
            </a:r>
            <a:r>
              <a:rPr lang="en-US" sz="1800" dirty="0">
                <a:effectLst/>
                <a:latin typeface="Times New Roman" panose="02020603050405020304" pitchFamily="18" charset="0"/>
                <a:ea typeface="Times New Roman" panose="02020603050405020304" pitchFamily="18" charset="0"/>
              </a:rPr>
              <a:t>(query,(res ,</a:t>
            </a:r>
            <a:r>
              <a:rPr lang="en-US" sz="1800" dirty="0" err="1">
                <a:effectLst/>
                <a:latin typeface="Times New Roman" panose="02020603050405020304" pitchFamily="18" charset="0"/>
                <a:ea typeface="Times New Roman" panose="02020603050405020304" pitchFamily="18" charset="0"/>
              </a:rPr>
              <a:t>name,username</a:t>
            </a:r>
            <a:r>
              <a:rPr lang="en-US" sz="1800" dirty="0">
                <a:effectLst/>
                <a:latin typeface="Times New Roman" panose="02020603050405020304" pitchFamily="18" charset="0"/>
                <a:ea typeface="Times New Roman" panose="02020603050405020304" pitchFamily="18" charset="0"/>
              </a:rPr>
              <a:t> ,password))</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    </a:t>
            </a:r>
            <a:r>
              <a:rPr lang="en-US" sz="1800" dirty="0" err="1">
                <a:effectLst/>
                <a:latin typeface="Times New Roman" panose="02020603050405020304" pitchFamily="18" charset="0"/>
                <a:ea typeface="Times New Roman" panose="02020603050405020304" pitchFamily="18" charset="0"/>
              </a:rPr>
              <a:t>connection.commit</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spcBef>
                <a:spcPts val="15"/>
              </a:spcBef>
            </a:pPr>
            <a:r>
              <a:rPr lang="en-US" sz="1800" dirty="0">
                <a:effectLst/>
                <a:latin typeface="Times New Roman" panose="02020603050405020304" pitchFamily="18" charset="0"/>
                <a:ea typeface="Times New Roman" panose="02020603050405020304" pitchFamily="18" charset="0"/>
              </a:rPr>
              <a:t>#mentorregister("srinu@gmail.com" ,"456321")</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41572927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A68A1-EC59-4298-9641-277C45AB9043}"/>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9E19B5E0-1EF6-4EC2-9357-AB826E93CDF8}"/>
              </a:ext>
            </a:extLst>
          </p:cNvPr>
          <p:cNvSpPr>
            <a:spLocks noGrp="1"/>
          </p:cNvSpPr>
          <p:nvPr>
            <p:ph idx="1"/>
          </p:nvPr>
        </p:nvSpPr>
        <p:spPr>
          <a:xfrm>
            <a:off x="644237" y="365125"/>
            <a:ext cx="10515600" cy="5811838"/>
          </a:xfrm>
        </p:spPr>
        <p:txBody>
          <a:bodyPr/>
          <a:lstStyle/>
          <a:p>
            <a:pPr marL="0" indent="0">
              <a:buNone/>
            </a:pPr>
            <a:r>
              <a:rPr lang="en-US" sz="1800" b="1" dirty="0">
                <a:effectLst/>
                <a:latin typeface="Times New Roman" panose="02020603050405020304" pitchFamily="18" charset="0"/>
                <a:ea typeface="Times New Roman" panose="02020603050405020304" pitchFamily="18" charset="0"/>
              </a:rPr>
              <a:t>Main code:</a:t>
            </a:r>
          </a:p>
          <a:p>
            <a:pPr marL="0" marR="149860" indent="0" algn="just">
              <a:lnSpc>
                <a:spcPct val="150000"/>
              </a:lnSpc>
              <a:buNone/>
            </a:pPr>
            <a:r>
              <a:rPr lang="en-US" sz="1800" dirty="0">
                <a:effectLst/>
                <a:latin typeface="Times New Roman" panose="02020603050405020304" pitchFamily="18" charset="0"/>
                <a:ea typeface="Times New Roman" panose="02020603050405020304" pitchFamily="18" charset="0"/>
              </a:rPr>
              <a:t>from </a:t>
            </a:r>
            <a:r>
              <a:rPr lang="en-US" sz="1800" dirty="0" err="1">
                <a:effectLst/>
                <a:latin typeface="Times New Roman" panose="02020603050405020304" pitchFamily="18" charset="0"/>
                <a:ea typeface="Times New Roman" panose="02020603050405020304" pitchFamily="18" charset="0"/>
              </a:rPr>
              <a:t>cgitb</a:t>
            </a:r>
            <a:r>
              <a:rPr lang="en-US" sz="1800" dirty="0">
                <a:effectLst/>
                <a:latin typeface="Times New Roman" panose="02020603050405020304" pitchFamily="18" charset="0"/>
                <a:ea typeface="Times New Roman" panose="02020603050405020304" pitchFamily="18" charset="0"/>
              </a:rPr>
              <a:t> import text</a:t>
            </a:r>
            <a:endParaRPr lang="en-IN" sz="1800" dirty="0">
              <a:latin typeface="Times New Roman" panose="02020603050405020304" pitchFamily="18" charset="0"/>
              <a:ea typeface="Times New Roman" panose="02020603050405020304" pitchFamily="18" charset="0"/>
            </a:endParaRPr>
          </a:p>
          <a:p>
            <a:pPr marL="0" marR="149860" indent="0" algn="just">
              <a:lnSpc>
                <a:spcPct val="150000"/>
              </a:lnSpc>
              <a:buNone/>
            </a:pPr>
            <a:r>
              <a:rPr lang="en-US" sz="1800" dirty="0">
                <a:effectLst/>
                <a:latin typeface="Times New Roman" panose="02020603050405020304" pitchFamily="18" charset="0"/>
                <a:ea typeface="Times New Roman" panose="02020603050405020304" pitchFamily="18" charset="0"/>
              </a:rPr>
              <a:t>#from </a:t>
            </a:r>
            <a:r>
              <a:rPr lang="en-US" sz="1800" dirty="0" err="1">
                <a:effectLst/>
                <a:latin typeface="Times New Roman" panose="02020603050405020304" pitchFamily="18" charset="0"/>
                <a:ea typeface="Times New Roman" panose="02020603050405020304" pitchFamily="18" charset="0"/>
              </a:rPr>
              <a:t>curses.textpad</a:t>
            </a:r>
            <a:r>
              <a:rPr lang="en-US" sz="1800" dirty="0">
                <a:effectLst/>
                <a:latin typeface="Times New Roman" panose="02020603050405020304" pitchFamily="18" charset="0"/>
                <a:ea typeface="Times New Roman" panose="02020603050405020304" pitchFamily="18" charset="0"/>
              </a:rPr>
              <a:t> import Textbox</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from </a:t>
            </a:r>
            <a:r>
              <a:rPr lang="en-US" sz="1800" dirty="0" err="1">
                <a:effectLst/>
                <a:latin typeface="Times New Roman" panose="02020603050405020304" pitchFamily="18" charset="0"/>
                <a:ea typeface="Times New Roman" panose="02020603050405020304" pitchFamily="18" charset="0"/>
              </a:rPr>
              <a:t>tkinter</a:t>
            </a:r>
            <a:r>
              <a:rPr lang="en-US" sz="1800" dirty="0">
                <a:effectLst/>
                <a:latin typeface="Times New Roman" panose="02020603050405020304" pitchFamily="18" charset="0"/>
                <a:ea typeface="Times New Roman" panose="02020603050405020304" pitchFamily="18" charset="0"/>
              </a:rPr>
              <a:t> import *</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import </a:t>
            </a:r>
            <a:r>
              <a:rPr lang="en-US" sz="1800" dirty="0" err="1">
                <a:effectLst/>
                <a:latin typeface="Times New Roman" panose="02020603050405020304" pitchFamily="18" charset="0"/>
                <a:ea typeface="Times New Roman" panose="02020603050405020304" pitchFamily="18" charset="0"/>
              </a:rPr>
              <a:t>tkinter</a:t>
            </a:r>
            <a:r>
              <a:rPr lang="en-US" sz="1800" dirty="0">
                <a:effectLst/>
                <a:latin typeface="Times New Roman" panose="02020603050405020304" pitchFamily="18" charset="0"/>
                <a:ea typeface="Times New Roman" panose="02020603050405020304" pitchFamily="18" charset="0"/>
              </a:rPr>
              <a:t> as </a:t>
            </a:r>
            <a:r>
              <a:rPr lang="en-US" sz="1800" dirty="0" err="1">
                <a:effectLst/>
                <a:latin typeface="Times New Roman" panose="02020603050405020304" pitchFamily="18" charset="0"/>
                <a:ea typeface="Times New Roman" panose="02020603050405020304" pitchFamily="18" charset="0"/>
              </a:rPr>
              <a:t>tk</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from </a:t>
            </a:r>
            <a:r>
              <a:rPr lang="en-US" sz="1800" dirty="0" err="1">
                <a:effectLst/>
                <a:latin typeface="Times New Roman" panose="02020603050405020304" pitchFamily="18" charset="0"/>
                <a:ea typeface="Times New Roman" panose="02020603050405020304" pitchFamily="18" charset="0"/>
              </a:rPr>
              <a:t>tkinter</a:t>
            </a:r>
            <a:r>
              <a:rPr lang="en-US" sz="1800" dirty="0">
                <a:effectLst/>
                <a:latin typeface="Times New Roman" panose="02020603050405020304" pitchFamily="18" charset="0"/>
                <a:ea typeface="Times New Roman" panose="02020603050405020304" pitchFamily="18" charset="0"/>
              </a:rPr>
              <a:t> import </a:t>
            </a:r>
            <a:r>
              <a:rPr lang="en-US" sz="1800" dirty="0" err="1">
                <a:effectLst/>
                <a:latin typeface="Times New Roman" panose="02020603050405020304" pitchFamily="18" charset="0"/>
                <a:ea typeface="Times New Roman" panose="02020603050405020304" pitchFamily="18" charset="0"/>
              </a:rPr>
              <a:t>ttk</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from </a:t>
            </a:r>
            <a:r>
              <a:rPr lang="en-US" sz="1800" dirty="0" err="1">
                <a:effectLst/>
                <a:latin typeface="Times New Roman" panose="02020603050405020304" pitchFamily="18" charset="0"/>
                <a:ea typeface="Times New Roman" panose="02020603050405020304" pitchFamily="18" charset="0"/>
              </a:rPr>
              <a:t>tkinter</a:t>
            </a:r>
            <a:r>
              <a:rPr lang="en-US" sz="1800" dirty="0">
                <a:effectLst/>
                <a:latin typeface="Times New Roman" panose="02020603050405020304" pitchFamily="18" charset="0"/>
                <a:ea typeface="Times New Roman" panose="02020603050405020304" pitchFamily="18" charset="0"/>
              </a:rPr>
              <a:t> import </a:t>
            </a:r>
            <a:r>
              <a:rPr lang="en-US" sz="1800" dirty="0" err="1">
                <a:effectLst/>
                <a:latin typeface="Times New Roman" panose="02020603050405020304" pitchFamily="18" charset="0"/>
                <a:ea typeface="Times New Roman" panose="02020603050405020304" pitchFamily="18" charset="0"/>
              </a:rPr>
              <a:t>filedialog</a:t>
            </a:r>
            <a:r>
              <a:rPr lang="en-US" sz="1800" dirty="0">
                <a:effectLst/>
                <a:latin typeface="Times New Roman" panose="02020603050405020304" pitchFamily="18" charset="0"/>
                <a:ea typeface="Times New Roman" panose="02020603050405020304" pitchFamily="18" charset="0"/>
              </a:rPr>
              <a:t> as </a:t>
            </a:r>
            <a:r>
              <a:rPr lang="en-US" sz="1800" dirty="0" err="1">
                <a:effectLst/>
                <a:latin typeface="Times New Roman" panose="02020603050405020304" pitchFamily="18" charset="0"/>
                <a:ea typeface="Times New Roman" panose="02020603050405020304" pitchFamily="18" charset="0"/>
              </a:rPr>
              <a:t>fd</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from </a:t>
            </a:r>
            <a:r>
              <a:rPr lang="en-US" sz="1800" dirty="0" err="1">
                <a:effectLst/>
                <a:latin typeface="Times New Roman" panose="02020603050405020304" pitchFamily="18" charset="0"/>
                <a:ea typeface="Times New Roman" panose="02020603050405020304" pitchFamily="18" charset="0"/>
              </a:rPr>
              <a:t>tkinter.messagebox</a:t>
            </a:r>
            <a:r>
              <a:rPr lang="en-US" sz="1800" dirty="0">
                <a:effectLst/>
                <a:latin typeface="Times New Roman" panose="02020603050405020304" pitchFamily="18" charset="0"/>
                <a:ea typeface="Times New Roman" panose="02020603050405020304" pitchFamily="18" charset="0"/>
              </a:rPr>
              <a:t> import </a:t>
            </a:r>
            <a:r>
              <a:rPr lang="en-US" sz="1800" dirty="0" err="1">
                <a:effectLst/>
                <a:latin typeface="Times New Roman" panose="02020603050405020304" pitchFamily="18" charset="0"/>
                <a:ea typeface="Times New Roman" panose="02020603050405020304" pitchFamily="18" charset="0"/>
              </a:rPr>
              <a:t>showinfo</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from PIL import Image, </a:t>
            </a:r>
            <a:r>
              <a:rPr lang="en-US" sz="1800" dirty="0" err="1">
                <a:effectLst/>
                <a:latin typeface="Times New Roman" panose="02020603050405020304" pitchFamily="18" charset="0"/>
                <a:ea typeface="Times New Roman" panose="02020603050405020304" pitchFamily="18" charset="0"/>
              </a:rPr>
              <a:t>ImageTk</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from </a:t>
            </a:r>
            <a:r>
              <a:rPr lang="en-US" sz="1800" dirty="0" err="1">
                <a:effectLst/>
                <a:latin typeface="Times New Roman" panose="02020603050405020304" pitchFamily="18" charset="0"/>
                <a:ea typeface="Times New Roman" panose="02020603050405020304" pitchFamily="18" charset="0"/>
              </a:rPr>
              <a:t>mentormanagement</a:t>
            </a:r>
            <a:r>
              <a:rPr lang="en-US" sz="1800" dirty="0">
                <a:effectLst/>
                <a:latin typeface="Times New Roman" panose="02020603050405020304" pitchFamily="18" charset="0"/>
                <a:ea typeface="Times New Roman" panose="02020603050405020304" pitchFamily="18" charset="0"/>
              </a:rPr>
              <a:t> import *</a:t>
            </a:r>
            <a:endParaRPr lang="en-IN" sz="1800" dirty="0">
              <a:effectLst/>
              <a:latin typeface="Times New Roman" panose="02020603050405020304" pitchFamily="18" charset="0"/>
              <a:ea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from </a:t>
            </a:r>
            <a:r>
              <a:rPr lang="en-US" sz="1800" dirty="0" err="1">
                <a:effectLst/>
                <a:latin typeface="Times New Roman" panose="02020603050405020304" pitchFamily="18" charset="0"/>
                <a:ea typeface="Times New Roman" panose="02020603050405020304" pitchFamily="18" charset="0"/>
              </a:rPr>
              <a:t>tkinter</a:t>
            </a:r>
            <a:r>
              <a:rPr lang="en-US" sz="1800" dirty="0">
                <a:effectLst/>
                <a:latin typeface="Times New Roman" panose="02020603050405020304" pitchFamily="18" charset="0"/>
                <a:ea typeface="Times New Roman" panose="02020603050405020304" pitchFamily="18" charset="0"/>
              </a:rPr>
              <a:t> import </a:t>
            </a:r>
            <a:r>
              <a:rPr lang="en-US" sz="1800" dirty="0" err="1">
                <a:effectLst/>
                <a:latin typeface="Times New Roman" panose="02020603050405020304" pitchFamily="18" charset="0"/>
                <a:ea typeface="Times New Roman" panose="02020603050405020304" pitchFamily="18" charset="0"/>
              </a:rPr>
              <a:t>messagebox</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11118045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9501E-4CD2-47C5-B5D9-3D38F9C9389F}"/>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9EA4E67-F352-49B5-B203-59EE457FE84A}"/>
              </a:ext>
            </a:extLst>
          </p:cNvPr>
          <p:cNvSpPr>
            <a:spLocks noGrp="1"/>
          </p:cNvSpPr>
          <p:nvPr>
            <p:ph idx="1"/>
          </p:nvPr>
        </p:nvSpPr>
        <p:spPr>
          <a:xfrm>
            <a:off x="838200" y="365125"/>
            <a:ext cx="10515600" cy="5811838"/>
          </a:xfrm>
        </p:spPr>
        <p:txBody>
          <a:bodyPr>
            <a:normAutofit fontScale="70000" lnSpcReduction="20000"/>
          </a:bodyPr>
          <a:lstStyle/>
          <a:p>
            <a:pPr marR="149860" algn="just">
              <a:lnSpc>
                <a:spcPct val="150000"/>
              </a:lnSpc>
            </a:pPr>
            <a:r>
              <a:rPr lang="en-US" sz="1800" dirty="0">
                <a:effectLst/>
                <a:latin typeface="Times New Roman" panose="02020603050405020304" pitchFamily="18" charset="0"/>
                <a:ea typeface="Times New Roman" panose="02020603050405020304" pitchFamily="18" charset="0"/>
              </a:rPr>
              <a:t>root = Tk()</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root.title</a:t>
            </a:r>
            <a:r>
              <a:rPr lang="en-US" sz="1800" dirty="0">
                <a:effectLst/>
                <a:latin typeface="Times New Roman" panose="02020603050405020304" pitchFamily="18" charset="0"/>
                <a:ea typeface="Times New Roman" panose="02020603050405020304" pitchFamily="18" charset="0"/>
              </a:rPr>
              <a:t>('Mentor Management')</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root.resizable</a:t>
            </a:r>
            <a:r>
              <a:rPr lang="en-US" sz="1800" dirty="0">
                <a:effectLst/>
                <a:latin typeface="Times New Roman" panose="02020603050405020304" pitchFamily="18" charset="0"/>
                <a:ea typeface="Times New Roman" panose="02020603050405020304" pitchFamily="18" charset="0"/>
              </a:rPr>
              <a:t>(True, True)</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root.geometry</a:t>
            </a:r>
            <a:r>
              <a:rPr lang="en-US" sz="1800" dirty="0">
                <a:effectLst/>
                <a:latin typeface="Times New Roman" panose="02020603050405020304" pitchFamily="18" charset="0"/>
                <a:ea typeface="Times New Roman" panose="02020603050405020304" pitchFamily="18" charset="0"/>
              </a:rPr>
              <a:t>('1500x750')</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root.configure</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bg</a:t>
            </a:r>
            <a:r>
              <a:rPr lang="en-US" sz="1800" dirty="0">
                <a:effectLst/>
                <a:latin typeface="Times New Roman" panose="02020603050405020304" pitchFamily="18" charset="0"/>
                <a:ea typeface="Times New Roman" panose="02020603050405020304" pitchFamily="18" charset="0"/>
              </a:rPr>
              <a:t>='ghost white')</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#root.wm_attributes('-transparentcolor', '#ab23ff')</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titleframe</a:t>
            </a:r>
            <a:r>
              <a:rPr lang="en-US" sz="1800" dirty="0">
                <a:effectLst/>
                <a:latin typeface="Times New Roman" panose="02020603050405020304" pitchFamily="18" charset="0"/>
                <a:ea typeface="Times New Roman" panose="02020603050405020304" pitchFamily="18" charset="0"/>
              </a:rPr>
              <a:t> = </a:t>
            </a:r>
            <a:r>
              <a:rPr lang="en-US" sz="1800" dirty="0" err="1">
                <a:effectLst/>
                <a:latin typeface="Times New Roman" panose="02020603050405020304" pitchFamily="18" charset="0"/>
                <a:ea typeface="Times New Roman" panose="02020603050405020304" pitchFamily="18" charset="0"/>
              </a:rPr>
              <a:t>LabelFrame</a:t>
            </a:r>
            <a:r>
              <a:rPr lang="en-US" sz="1800" dirty="0">
                <a:effectLst/>
                <a:latin typeface="Times New Roman" panose="02020603050405020304" pitchFamily="18" charset="0"/>
                <a:ea typeface="Times New Roman" panose="02020603050405020304" pitchFamily="18" charset="0"/>
              </a:rPr>
              <a:t>(root)</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titleframe.grid</a:t>
            </a:r>
            <a:r>
              <a:rPr lang="en-US" sz="1800" dirty="0">
                <a:effectLst/>
                <a:latin typeface="Times New Roman" panose="02020603050405020304" pitchFamily="18" charset="0"/>
                <a:ea typeface="Times New Roman" panose="02020603050405020304" pitchFamily="18" charset="0"/>
              </a:rPr>
              <a:t>(row=0,column=0)</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image=</a:t>
            </a:r>
            <a:r>
              <a:rPr lang="en-US" sz="1800" dirty="0" err="1">
                <a:effectLst/>
                <a:latin typeface="Times New Roman" panose="02020603050405020304" pitchFamily="18" charset="0"/>
                <a:ea typeface="Times New Roman" panose="02020603050405020304" pitchFamily="18" charset="0"/>
              </a:rPr>
              <a:t>Image.open</a:t>
            </a:r>
            <a:r>
              <a:rPr lang="en-US" sz="1800" dirty="0">
                <a:effectLst/>
                <a:latin typeface="Times New Roman" panose="02020603050405020304" pitchFamily="18" charset="0"/>
                <a:ea typeface="Times New Roman" panose="02020603050405020304" pitchFamily="18" charset="0"/>
              </a:rPr>
              <a:t>("3.jpg")</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image.resize</a:t>
            </a:r>
            <a:r>
              <a:rPr lang="en-US" sz="1800" dirty="0">
                <a:effectLst/>
                <a:latin typeface="Times New Roman" panose="02020603050405020304" pitchFamily="18" charset="0"/>
                <a:ea typeface="Times New Roman" panose="02020603050405020304" pitchFamily="18" charset="0"/>
              </a:rPr>
              <a:t>((1500, 600))</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my_img</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ImageTk.PhotoImage</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            # Show image using label</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label1 = Label( root, image = </a:t>
            </a:r>
            <a:r>
              <a:rPr lang="en-US" sz="1800" dirty="0" err="1">
                <a:effectLst/>
                <a:latin typeface="Times New Roman" panose="02020603050405020304" pitchFamily="18" charset="0"/>
                <a:ea typeface="Times New Roman" panose="02020603050405020304" pitchFamily="18" charset="0"/>
              </a:rPr>
              <a:t>my_img</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label1.image = </a:t>
            </a:r>
            <a:r>
              <a:rPr lang="en-US" sz="1800" dirty="0" err="1">
                <a:effectLst/>
                <a:latin typeface="Times New Roman" panose="02020603050405020304" pitchFamily="18" charset="0"/>
                <a:ea typeface="Times New Roman" panose="02020603050405020304" pitchFamily="18" charset="0"/>
              </a:rPr>
              <a:t>my_img</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label1.place(x = 0, y = 100)</a:t>
            </a:r>
            <a:endParaRPr lang="en-IN" sz="1800" dirty="0">
              <a:effectLst/>
              <a:latin typeface="Times New Roman" panose="02020603050405020304" pitchFamily="18" charset="0"/>
              <a:ea typeface="Times New Roman" panose="02020603050405020304" pitchFamily="18" charset="0"/>
            </a:endParaRPr>
          </a:p>
          <a:p>
            <a:pPr marL="0" indent="0">
              <a:buNone/>
            </a:pPr>
            <a:endParaRPr lang="en-IN" sz="2900" dirty="0"/>
          </a:p>
        </p:txBody>
      </p:sp>
    </p:spTree>
    <p:extLst>
      <p:ext uri="{BB962C8B-B14F-4D97-AF65-F5344CB8AC3E}">
        <p14:creationId xmlns:p14="http://schemas.microsoft.com/office/powerpoint/2010/main" val="32399151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5CDB5-30C2-8389-40C1-1BE100141E04}"/>
              </a:ext>
            </a:extLst>
          </p:cNvPr>
          <p:cNvSpPr>
            <a:spLocks noGrp="1"/>
          </p:cNvSpPr>
          <p:nvPr>
            <p:ph type="title"/>
          </p:nvPr>
        </p:nvSpPr>
        <p:spPr/>
        <p:txBody>
          <a:bodyPr/>
          <a:lstStyle/>
          <a:p>
            <a:r>
              <a:rPr lang="en-US" b="1" dirty="0">
                <a:cs typeface="Calibri Light"/>
              </a:rPr>
              <a:t>Problem Statement</a:t>
            </a:r>
          </a:p>
        </p:txBody>
      </p:sp>
      <p:sp>
        <p:nvSpPr>
          <p:cNvPr id="3" name="Content Placeholder 2">
            <a:extLst>
              <a:ext uri="{FF2B5EF4-FFF2-40B4-BE49-F238E27FC236}">
                <a16:creationId xmlns:a16="http://schemas.microsoft.com/office/drawing/2014/main" id="{DAEC92A7-F4C3-C6C5-94D9-D4DD62B08BE1}"/>
              </a:ext>
            </a:extLst>
          </p:cNvPr>
          <p:cNvSpPr>
            <a:spLocks noGrp="1"/>
          </p:cNvSpPr>
          <p:nvPr>
            <p:ph idx="1"/>
          </p:nvPr>
        </p:nvSpPr>
        <p:spPr/>
        <p:txBody>
          <a:bodyPr vert="horz" lIns="91440" tIns="45720" rIns="91440" bIns="45720" rtlCol="0" anchor="t">
            <a:normAutofit/>
          </a:bodyPr>
          <a:lstStyle/>
          <a:p>
            <a:pPr marL="0" indent="0">
              <a:spcAft>
                <a:spcPts val="175"/>
              </a:spcAft>
              <a:buNone/>
            </a:pPr>
            <a:r>
              <a:rPr lang="en-US" dirty="0">
                <a:effectLst/>
                <a:latin typeface="Times New Roman" panose="02020603050405020304" pitchFamily="18" charset="0"/>
                <a:ea typeface="Times New Roman" panose="02020603050405020304" pitchFamily="18" charset="0"/>
              </a:rPr>
              <a:t>To create a web application where Status of individual student is known by their respective mentors and parents. </a:t>
            </a:r>
            <a:endParaRPr lang="en-IN"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2294223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520A7-97D2-4C90-9618-2BF79DC7287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D6A1AF5E-B990-4A81-95F7-CF58DADFEC2B}"/>
              </a:ext>
            </a:extLst>
          </p:cNvPr>
          <p:cNvSpPr>
            <a:spLocks noGrp="1"/>
          </p:cNvSpPr>
          <p:nvPr>
            <p:ph idx="1"/>
          </p:nvPr>
        </p:nvSpPr>
        <p:spPr>
          <a:xfrm>
            <a:off x="838200" y="365125"/>
            <a:ext cx="10515600" cy="5811838"/>
          </a:xfrm>
        </p:spPr>
        <p:txBody>
          <a:bodyPr>
            <a:normAutofit/>
          </a:bodyPr>
          <a:lstStyle/>
          <a:p>
            <a:pPr marR="149860" algn="just">
              <a:lnSpc>
                <a:spcPct val="150000"/>
              </a:lnSpc>
            </a:pPr>
            <a:r>
              <a:rPr lang="en-US" sz="1800" dirty="0">
                <a:effectLst/>
                <a:latin typeface="Times New Roman" panose="02020603050405020304" pitchFamily="18" charset="0"/>
                <a:ea typeface="Times New Roman" panose="02020603050405020304" pitchFamily="18" charset="0"/>
              </a:rPr>
              <a:t>image=</a:t>
            </a:r>
            <a:r>
              <a:rPr lang="en-US" sz="1800" dirty="0" err="1">
                <a:effectLst/>
                <a:latin typeface="Times New Roman" panose="02020603050405020304" pitchFamily="18" charset="0"/>
                <a:ea typeface="Times New Roman" panose="02020603050405020304" pitchFamily="18" charset="0"/>
              </a:rPr>
              <a:t>Image.open</a:t>
            </a:r>
            <a:r>
              <a:rPr lang="en-US" sz="1800" dirty="0">
                <a:effectLst/>
                <a:latin typeface="Times New Roman" panose="02020603050405020304" pitchFamily="18" charset="0"/>
                <a:ea typeface="Times New Roman" panose="02020603050405020304" pitchFamily="18" charset="0"/>
              </a:rPr>
              <a:t>("image2.png")</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image.resize</a:t>
            </a:r>
            <a:r>
              <a:rPr lang="en-US" sz="1800" dirty="0">
                <a:effectLst/>
                <a:latin typeface="Times New Roman" panose="02020603050405020304" pitchFamily="18" charset="0"/>
                <a:ea typeface="Times New Roman" panose="02020603050405020304" pitchFamily="18" charset="0"/>
              </a:rPr>
              <a:t>((200, 50))</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my_img</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ImageTk.PhotoImage</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img</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            # Show image using label</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label1 = Label( root, image = </a:t>
            </a:r>
            <a:r>
              <a:rPr lang="en-US" sz="1800" dirty="0" err="1">
                <a:effectLst/>
                <a:latin typeface="Times New Roman" panose="02020603050405020304" pitchFamily="18" charset="0"/>
                <a:ea typeface="Times New Roman" panose="02020603050405020304" pitchFamily="18" charset="0"/>
              </a:rPr>
              <a:t>my_img,bg</a:t>
            </a:r>
            <a:r>
              <a:rPr lang="en-US" sz="1800" dirty="0">
                <a:effectLst/>
                <a:latin typeface="Times New Roman" panose="02020603050405020304" pitchFamily="18" charset="0"/>
                <a:ea typeface="Times New Roman" panose="02020603050405020304" pitchFamily="18" charset="0"/>
              </a:rPr>
              <a:t>='ghost white')</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label1.image = </a:t>
            </a:r>
            <a:r>
              <a:rPr lang="en-US" sz="1800" dirty="0" err="1">
                <a:effectLst/>
                <a:latin typeface="Times New Roman" panose="02020603050405020304" pitchFamily="18" charset="0"/>
                <a:ea typeface="Times New Roman" panose="02020603050405020304" pitchFamily="18" charset="0"/>
              </a:rPr>
              <a:t>my_img</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label1.place(x = 0, y = 19)</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f= ("Arial", 25, "bold")</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label1 = Label( root, text="MENTORING MANAGEMENT </a:t>
            </a:r>
            <a:r>
              <a:rPr lang="en-US" sz="1800" dirty="0" err="1">
                <a:effectLst/>
                <a:latin typeface="Times New Roman" panose="02020603050405020304" pitchFamily="18" charset="0"/>
                <a:ea typeface="Times New Roman" panose="02020603050405020304" pitchFamily="18" charset="0"/>
              </a:rPr>
              <a:t>SYSTEM",font</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f,bg</a:t>
            </a:r>
            <a:r>
              <a:rPr lang="en-US" sz="1800" dirty="0">
                <a:effectLst/>
                <a:latin typeface="Times New Roman" panose="02020603050405020304" pitchFamily="18" charset="0"/>
                <a:ea typeface="Times New Roman" panose="02020603050405020304" pitchFamily="18" charset="0"/>
              </a:rPr>
              <a:t>="ghost white")</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a:effectLst/>
                <a:latin typeface="Times New Roman" panose="02020603050405020304" pitchFamily="18" charset="0"/>
                <a:ea typeface="Times New Roman" panose="02020603050405020304" pitchFamily="18" charset="0"/>
              </a:rPr>
              <a:t>label1.place(x = 320, y = 10)</a:t>
            </a:r>
            <a:endParaRPr lang="en-IN" sz="1800"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9030615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FCA3C-5A1C-41EC-8057-7F9D7088D5E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F525F7BB-A5AD-4935-ACDE-1229D8BA1AE9}"/>
              </a:ext>
            </a:extLst>
          </p:cNvPr>
          <p:cNvSpPr>
            <a:spLocks noGrp="1"/>
          </p:cNvSpPr>
          <p:nvPr>
            <p:ph idx="1"/>
          </p:nvPr>
        </p:nvSpPr>
        <p:spPr>
          <a:xfrm>
            <a:off x="838200" y="365125"/>
            <a:ext cx="10515600" cy="5811838"/>
          </a:xfrm>
        </p:spPr>
        <p:txBody>
          <a:bodyPr>
            <a:normAutofit fontScale="92500"/>
          </a:bodyPr>
          <a:lstStyle/>
          <a:p>
            <a:pPr marR="149860" algn="just">
              <a:lnSpc>
                <a:spcPct val="150000"/>
              </a:lnSpc>
            </a:pPr>
            <a:r>
              <a:rPr lang="en-US" sz="1800" dirty="0" err="1">
                <a:effectLst/>
                <a:latin typeface="Times New Roman" panose="02020603050405020304" pitchFamily="18" charset="0"/>
                <a:ea typeface="Times New Roman" panose="02020603050405020304" pitchFamily="18" charset="0"/>
              </a:rPr>
              <a:t>white",font</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b,fg</a:t>
            </a:r>
            <a:r>
              <a:rPr lang="en-US" sz="1800" dirty="0">
                <a:effectLst/>
                <a:latin typeface="Times New Roman" panose="02020603050405020304" pitchFamily="18" charset="0"/>
                <a:ea typeface="Times New Roman" panose="02020603050405020304" pitchFamily="18" charset="0"/>
              </a:rPr>
              <a:t>='dark blue')</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open_button.place</a:t>
            </a:r>
            <a:r>
              <a:rPr lang="en-US" sz="1800" dirty="0">
                <a:effectLst/>
                <a:latin typeface="Times New Roman" panose="02020603050405020304" pitchFamily="18" charset="0"/>
                <a:ea typeface="Times New Roman" panose="02020603050405020304" pitchFamily="18" charset="0"/>
              </a:rPr>
              <a:t>(x=900,y=70)</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open_button</a:t>
            </a:r>
            <a:r>
              <a:rPr lang="en-US" sz="1800" dirty="0">
                <a:effectLst/>
                <a:latin typeface="Times New Roman" panose="02020603050405020304" pitchFamily="18" charset="0"/>
                <a:ea typeface="Times New Roman" panose="02020603050405020304" pitchFamily="18" charset="0"/>
              </a:rPr>
              <a:t> = Button(</a:t>
            </a:r>
            <a:r>
              <a:rPr lang="en-US" sz="1800" dirty="0" err="1">
                <a:effectLst/>
                <a:latin typeface="Times New Roman" panose="02020603050405020304" pitchFamily="18" charset="0"/>
                <a:ea typeface="Times New Roman" panose="02020603050405020304" pitchFamily="18" charset="0"/>
              </a:rPr>
              <a:t>root,text</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Admin',command</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adminframe,bd</a:t>
            </a:r>
            <a:r>
              <a:rPr lang="en-US" sz="1800" dirty="0">
                <a:effectLst/>
                <a:latin typeface="Times New Roman" panose="02020603050405020304" pitchFamily="18" charset="0"/>
                <a:ea typeface="Times New Roman" panose="02020603050405020304" pitchFamily="18" charset="0"/>
              </a:rPr>
              <a:t>=0,bg="ghost </a:t>
            </a:r>
            <a:r>
              <a:rPr lang="en-US" sz="1800" dirty="0" err="1">
                <a:effectLst/>
                <a:latin typeface="Times New Roman" panose="02020603050405020304" pitchFamily="18" charset="0"/>
                <a:ea typeface="Times New Roman" panose="02020603050405020304" pitchFamily="18" charset="0"/>
              </a:rPr>
              <a:t>white",font</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b,fg</a:t>
            </a:r>
            <a:r>
              <a:rPr lang="en-US" sz="1800" dirty="0">
                <a:effectLst/>
                <a:latin typeface="Times New Roman" panose="02020603050405020304" pitchFamily="18" charset="0"/>
                <a:ea typeface="Times New Roman" panose="02020603050405020304" pitchFamily="18" charset="0"/>
              </a:rPr>
              <a:t>='dark blue')</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open_button.place</a:t>
            </a:r>
            <a:r>
              <a:rPr lang="en-US" sz="1800" dirty="0">
                <a:effectLst/>
                <a:latin typeface="Times New Roman" panose="02020603050405020304" pitchFamily="18" charset="0"/>
                <a:ea typeface="Times New Roman" panose="02020603050405020304" pitchFamily="18" charset="0"/>
              </a:rPr>
              <a:t>(x=1000,y=70)</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open_button</a:t>
            </a:r>
            <a:r>
              <a:rPr lang="en-US" sz="1800" dirty="0">
                <a:effectLst/>
                <a:latin typeface="Times New Roman" panose="02020603050405020304" pitchFamily="18" charset="0"/>
                <a:ea typeface="Times New Roman" panose="02020603050405020304" pitchFamily="18" charset="0"/>
              </a:rPr>
              <a:t> = Button(</a:t>
            </a:r>
            <a:r>
              <a:rPr lang="en-US" sz="1800" dirty="0" err="1">
                <a:effectLst/>
                <a:latin typeface="Times New Roman" panose="02020603050405020304" pitchFamily="18" charset="0"/>
                <a:ea typeface="Times New Roman" panose="02020603050405020304" pitchFamily="18" charset="0"/>
              </a:rPr>
              <a:t>root,text</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Student',command</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studentframe,bd</a:t>
            </a:r>
            <a:r>
              <a:rPr lang="en-US" sz="1800" dirty="0">
                <a:effectLst/>
                <a:latin typeface="Times New Roman" panose="02020603050405020304" pitchFamily="18" charset="0"/>
                <a:ea typeface="Times New Roman" panose="02020603050405020304" pitchFamily="18" charset="0"/>
              </a:rPr>
              <a:t>=0,bg="ghost </a:t>
            </a:r>
            <a:r>
              <a:rPr lang="en-US" sz="1800" dirty="0" err="1">
                <a:effectLst/>
                <a:latin typeface="Times New Roman" panose="02020603050405020304" pitchFamily="18" charset="0"/>
                <a:ea typeface="Times New Roman" panose="02020603050405020304" pitchFamily="18" charset="0"/>
              </a:rPr>
              <a:t>white",font</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b,fg</a:t>
            </a:r>
            <a:r>
              <a:rPr lang="en-US" sz="1800" dirty="0">
                <a:effectLst/>
                <a:latin typeface="Times New Roman" panose="02020603050405020304" pitchFamily="18" charset="0"/>
                <a:ea typeface="Times New Roman" panose="02020603050405020304" pitchFamily="18" charset="0"/>
              </a:rPr>
              <a:t>='dark blue')</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open_button.place</a:t>
            </a:r>
            <a:r>
              <a:rPr lang="en-US" sz="1800" dirty="0">
                <a:effectLst/>
                <a:latin typeface="Times New Roman" panose="02020603050405020304" pitchFamily="18" charset="0"/>
                <a:ea typeface="Times New Roman" panose="02020603050405020304" pitchFamily="18" charset="0"/>
              </a:rPr>
              <a:t>(x=1100,y=70)</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open_button</a:t>
            </a:r>
            <a:r>
              <a:rPr lang="en-US" sz="1800" dirty="0">
                <a:effectLst/>
                <a:latin typeface="Times New Roman" panose="02020603050405020304" pitchFamily="18" charset="0"/>
                <a:ea typeface="Times New Roman" panose="02020603050405020304" pitchFamily="18" charset="0"/>
              </a:rPr>
              <a:t> = Button(</a:t>
            </a:r>
            <a:r>
              <a:rPr lang="en-US" sz="1800" dirty="0" err="1">
                <a:effectLst/>
                <a:latin typeface="Times New Roman" panose="02020603050405020304" pitchFamily="18" charset="0"/>
                <a:ea typeface="Times New Roman" panose="02020603050405020304" pitchFamily="18" charset="0"/>
              </a:rPr>
              <a:t>root,text</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Mentor',command</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mentorframe,bd</a:t>
            </a:r>
            <a:r>
              <a:rPr lang="en-US" sz="1800" dirty="0">
                <a:effectLst/>
                <a:latin typeface="Times New Roman" panose="02020603050405020304" pitchFamily="18" charset="0"/>
                <a:ea typeface="Times New Roman" panose="02020603050405020304" pitchFamily="18" charset="0"/>
              </a:rPr>
              <a:t>=0,bg="ghost </a:t>
            </a:r>
            <a:r>
              <a:rPr lang="en-US" sz="1800" dirty="0" err="1">
                <a:effectLst/>
                <a:latin typeface="Times New Roman" panose="02020603050405020304" pitchFamily="18" charset="0"/>
                <a:ea typeface="Times New Roman" panose="02020603050405020304" pitchFamily="18" charset="0"/>
              </a:rPr>
              <a:t>white",font</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b,fg</a:t>
            </a:r>
            <a:r>
              <a:rPr lang="en-US" sz="1800" dirty="0">
                <a:effectLst/>
                <a:latin typeface="Times New Roman" panose="02020603050405020304" pitchFamily="18" charset="0"/>
                <a:ea typeface="Times New Roman" panose="02020603050405020304" pitchFamily="18" charset="0"/>
              </a:rPr>
              <a:t>='dark blue')</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open_button.place</a:t>
            </a:r>
            <a:r>
              <a:rPr lang="en-US" sz="1800" dirty="0">
                <a:effectLst/>
                <a:latin typeface="Times New Roman" panose="02020603050405020304" pitchFamily="18" charset="0"/>
                <a:ea typeface="Times New Roman" panose="02020603050405020304" pitchFamily="18" charset="0"/>
              </a:rPr>
              <a:t>(x=1200,y=70)</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open_button</a:t>
            </a:r>
            <a:r>
              <a:rPr lang="en-US" sz="1800" dirty="0">
                <a:effectLst/>
                <a:latin typeface="Times New Roman" panose="02020603050405020304" pitchFamily="18" charset="0"/>
                <a:ea typeface="Times New Roman" panose="02020603050405020304" pitchFamily="18" charset="0"/>
              </a:rPr>
              <a:t> = Button(</a:t>
            </a:r>
            <a:r>
              <a:rPr lang="en-US" sz="1800" dirty="0" err="1">
                <a:effectLst/>
                <a:latin typeface="Times New Roman" panose="02020603050405020304" pitchFamily="18" charset="0"/>
                <a:ea typeface="Times New Roman" panose="02020603050405020304" pitchFamily="18" charset="0"/>
              </a:rPr>
              <a:t>root,text</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Parent',command</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parentframe,bd</a:t>
            </a:r>
            <a:r>
              <a:rPr lang="en-US" sz="1800" dirty="0">
                <a:effectLst/>
                <a:latin typeface="Times New Roman" panose="02020603050405020304" pitchFamily="18" charset="0"/>
                <a:ea typeface="Times New Roman" panose="02020603050405020304" pitchFamily="18" charset="0"/>
              </a:rPr>
              <a:t>=0,bg="ghost </a:t>
            </a:r>
            <a:r>
              <a:rPr lang="en-US" sz="1800" dirty="0" err="1">
                <a:effectLst/>
                <a:latin typeface="Times New Roman" panose="02020603050405020304" pitchFamily="18" charset="0"/>
                <a:ea typeface="Times New Roman" panose="02020603050405020304" pitchFamily="18" charset="0"/>
              </a:rPr>
              <a:t>white",font</a:t>
            </a:r>
            <a:r>
              <a:rPr lang="en-US" sz="1800" dirty="0">
                <a:effectLst/>
                <a:latin typeface="Times New Roman" panose="02020603050405020304" pitchFamily="18" charset="0"/>
                <a:ea typeface="Times New Roman" panose="02020603050405020304" pitchFamily="18" charset="0"/>
              </a:rPr>
              <a:t>=</a:t>
            </a:r>
            <a:r>
              <a:rPr lang="en-US" sz="1800" dirty="0" err="1">
                <a:effectLst/>
                <a:latin typeface="Times New Roman" panose="02020603050405020304" pitchFamily="18" charset="0"/>
                <a:ea typeface="Times New Roman" panose="02020603050405020304" pitchFamily="18" charset="0"/>
              </a:rPr>
              <a:t>b,fg</a:t>
            </a:r>
            <a:r>
              <a:rPr lang="en-US" sz="1800" dirty="0">
                <a:effectLst/>
                <a:latin typeface="Times New Roman" panose="02020603050405020304" pitchFamily="18" charset="0"/>
                <a:ea typeface="Times New Roman" panose="02020603050405020304" pitchFamily="18" charset="0"/>
              </a:rPr>
              <a:t>='dark blue')</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open_button.place</a:t>
            </a:r>
            <a:r>
              <a:rPr lang="en-US" sz="1800" dirty="0">
                <a:effectLst/>
                <a:latin typeface="Times New Roman" panose="02020603050405020304" pitchFamily="18" charset="0"/>
                <a:ea typeface="Times New Roman" panose="02020603050405020304" pitchFamily="18" charset="0"/>
              </a:rPr>
              <a:t>(x=1300,y=70)</a:t>
            </a:r>
            <a:endParaRPr lang="en-IN" sz="1800" dirty="0">
              <a:effectLst/>
              <a:latin typeface="Times New Roman" panose="02020603050405020304" pitchFamily="18" charset="0"/>
              <a:ea typeface="Times New Roman" panose="02020603050405020304" pitchFamily="18" charset="0"/>
            </a:endParaRPr>
          </a:p>
          <a:p>
            <a:pPr marR="149860" algn="just">
              <a:lnSpc>
                <a:spcPct val="150000"/>
              </a:lnSpc>
            </a:pPr>
            <a:r>
              <a:rPr lang="en-US" sz="1800" dirty="0" err="1">
                <a:effectLst/>
                <a:latin typeface="Times New Roman" panose="02020603050405020304" pitchFamily="18" charset="0"/>
                <a:ea typeface="Times New Roman" panose="02020603050405020304" pitchFamily="18" charset="0"/>
              </a:rPr>
              <a:t>root.mainloop</a:t>
            </a:r>
            <a:r>
              <a:rPr lang="en-US" sz="1800" dirty="0">
                <a:effectLst/>
                <a:latin typeface="Times New Roman" panose="02020603050405020304" pitchFamily="18"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91619996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CC6C-CF24-21C7-204A-A750BBFC3ABA}"/>
              </a:ext>
            </a:extLst>
          </p:cNvPr>
          <p:cNvSpPr>
            <a:spLocks noGrp="1"/>
          </p:cNvSpPr>
          <p:nvPr>
            <p:ph type="title"/>
          </p:nvPr>
        </p:nvSpPr>
        <p:spPr>
          <a:xfrm>
            <a:off x="690418" y="-4206"/>
            <a:ext cx="10515600" cy="1325563"/>
          </a:xfrm>
        </p:spPr>
        <p:txBody>
          <a:bodyPr>
            <a:normAutofit/>
          </a:bodyPr>
          <a:lstStyle/>
          <a:p>
            <a:pPr algn="ctr"/>
            <a:r>
              <a:rPr lang="en-US" b="1" dirty="0">
                <a:effectLst/>
                <a:ea typeface="Times New Roman" panose="02020603050405020304" pitchFamily="18" charset="0"/>
              </a:rPr>
              <a:t>USER SCREENS</a:t>
            </a:r>
            <a:endParaRPr lang="en-IN" b="1" dirty="0"/>
          </a:p>
        </p:txBody>
      </p:sp>
      <p:pic>
        <p:nvPicPr>
          <p:cNvPr id="7" name="Picture 7">
            <a:extLst>
              <a:ext uri="{FF2B5EF4-FFF2-40B4-BE49-F238E27FC236}">
                <a16:creationId xmlns:a16="http://schemas.microsoft.com/office/drawing/2014/main" id="{2820D4BE-FA13-EA20-1925-7E1B7B6484F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2228144" y="1825625"/>
            <a:ext cx="7735712" cy="4351338"/>
          </a:xfrm>
        </p:spPr>
      </p:pic>
      <p:sp>
        <p:nvSpPr>
          <p:cNvPr id="6" name="TextBox 5">
            <a:extLst>
              <a:ext uri="{FF2B5EF4-FFF2-40B4-BE49-F238E27FC236}">
                <a16:creationId xmlns:a16="http://schemas.microsoft.com/office/drawing/2014/main" id="{9FDF7457-92C4-70B1-DE89-269E6ED10E24}"/>
              </a:ext>
            </a:extLst>
          </p:cNvPr>
          <p:cNvSpPr txBox="1"/>
          <p:nvPr/>
        </p:nvSpPr>
        <p:spPr>
          <a:xfrm>
            <a:off x="644977" y="1204159"/>
            <a:ext cx="6096000" cy="523220"/>
          </a:xfrm>
          <a:prstGeom prst="rect">
            <a:avLst/>
          </a:prstGeom>
          <a:noFill/>
        </p:spPr>
        <p:txBody>
          <a:bodyPr wrap="square">
            <a:spAutoFit/>
          </a:bodyPr>
          <a:lstStyle/>
          <a:p>
            <a:r>
              <a:rPr lang="en-US" sz="2800" b="1" dirty="0">
                <a:effectLst/>
                <a:ea typeface="Times New Roman" panose="02020603050405020304" pitchFamily="18" charset="0"/>
              </a:rPr>
              <a:t>Main Page</a:t>
            </a:r>
            <a:endParaRPr lang="en-IN" sz="2800" dirty="0"/>
          </a:p>
        </p:txBody>
      </p:sp>
    </p:spTree>
    <p:extLst>
      <p:ext uri="{BB962C8B-B14F-4D97-AF65-F5344CB8AC3E}">
        <p14:creationId xmlns:p14="http://schemas.microsoft.com/office/powerpoint/2010/main" val="400719778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CC6C-CF24-21C7-204A-A750BBFC3ABA}"/>
              </a:ext>
            </a:extLst>
          </p:cNvPr>
          <p:cNvSpPr>
            <a:spLocks noGrp="1"/>
          </p:cNvSpPr>
          <p:nvPr>
            <p:ph type="title"/>
          </p:nvPr>
        </p:nvSpPr>
        <p:spPr>
          <a:xfrm>
            <a:off x="690418" y="-4206"/>
            <a:ext cx="10515600" cy="1325563"/>
          </a:xfrm>
        </p:spPr>
        <p:txBody>
          <a:bodyPr>
            <a:normAutofit/>
          </a:bodyPr>
          <a:lstStyle/>
          <a:p>
            <a:pPr algn="ctr"/>
            <a:r>
              <a:rPr lang="en-US" b="1" dirty="0">
                <a:effectLst/>
                <a:ea typeface="Times New Roman" panose="02020603050405020304" pitchFamily="18" charset="0"/>
              </a:rPr>
              <a:t>USER SCREENS</a:t>
            </a:r>
            <a:endParaRPr lang="en-IN" b="1" dirty="0"/>
          </a:p>
        </p:txBody>
      </p:sp>
      <p:sp>
        <p:nvSpPr>
          <p:cNvPr id="6" name="TextBox 5">
            <a:extLst>
              <a:ext uri="{FF2B5EF4-FFF2-40B4-BE49-F238E27FC236}">
                <a16:creationId xmlns:a16="http://schemas.microsoft.com/office/drawing/2014/main" id="{9FDF7457-92C4-70B1-DE89-269E6ED10E24}"/>
              </a:ext>
            </a:extLst>
          </p:cNvPr>
          <p:cNvSpPr txBox="1"/>
          <p:nvPr/>
        </p:nvSpPr>
        <p:spPr>
          <a:xfrm>
            <a:off x="644977" y="1204159"/>
            <a:ext cx="6096000" cy="523220"/>
          </a:xfrm>
          <a:prstGeom prst="rect">
            <a:avLst/>
          </a:prstGeom>
          <a:noFill/>
        </p:spPr>
        <p:txBody>
          <a:bodyPr wrap="square" lIns="91440" tIns="45720" rIns="91440" bIns="45720" anchor="t">
            <a:spAutoFit/>
          </a:bodyPr>
          <a:lstStyle/>
          <a:p>
            <a:r>
              <a:rPr lang="en-US" sz="2800" b="1" dirty="0">
                <a:cs typeface="Calibri"/>
              </a:rPr>
              <a:t>Admin login</a:t>
            </a:r>
          </a:p>
        </p:txBody>
      </p:sp>
      <p:pic>
        <p:nvPicPr>
          <p:cNvPr id="4" name="Picture 4">
            <a:extLst>
              <a:ext uri="{FF2B5EF4-FFF2-40B4-BE49-F238E27FC236}">
                <a16:creationId xmlns:a16="http://schemas.microsoft.com/office/drawing/2014/main" id="{11645475-997B-0AE3-15BD-E855292FDAC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537855" y="2254300"/>
            <a:ext cx="9102435" cy="3689300"/>
          </a:xfrm>
          <a:prstGeom prst="rect">
            <a:avLst/>
          </a:prstGeom>
        </p:spPr>
      </p:pic>
    </p:spTree>
    <p:extLst>
      <p:ext uri="{BB962C8B-B14F-4D97-AF65-F5344CB8AC3E}">
        <p14:creationId xmlns:p14="http://schemas.microsoft.com/office/powerpoint/2010/main" val="35277624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CC6C-CF24-21C7-204A-A750BBFC3ABA}"/>
              </a:ext>
            </a:extLst>
          </p:cNvPr>
          <p:cNvSpPr>
            <a:spLocks noGrp="1"/>
          </p:cNvSpPr>
          <p:nvPr>
            <p:ph type="title"/>
          </p:nvPr>
        </p:nvSpPr>
        <p:spPr>
          <a:xfrm>
            <a:off x="690418" y="-4206"/>
            <a:ext cx="10515600" cy="1325563"/>
          </a:xfrm>
        </p:spPr>
        <p:txBody>
          <a:bodyPr>
            <a:normAutofit/>
          </a:bodyPr>
          <a:lstStyle/>
          <a:p>
            <a:pPr algn="ctr"/>
            <a:r>
              <a:rPr lang="en-US" b="1" dirty="0">
                <a:effectLst/>
                <a:ea typeface="Times New Roman" panose="02020603050405020304" pitchFamily="18" charset="0"/>
              </a:rPr>
              <a:t>USER SCREENS</a:t>
            </a:r>
            <a:endParaRPr lang="en-IN" b="1" dirty="0"/>
          </a:p>
        </p:txBody>
      </p:sp>
      <p:sp>
        <p:nvSpPr>
          <p:cNvPr id="6" name="TextBox 5">
            <a:extLst>
              <a:ext uri="{FF2B5EF4-FFF2-40B4-BE49-F238E27FC236}">
                <a16:creationId xmlns:a16="http://schemas.microsoft.com/office/drawing/2014/main" id="{9FDF7457-92C4-70B1-DE89-269E6ED10E24}"/>
              </a:ext>
            </a:extLst>
          </p:cNvPr>
          <p:cNvSpPr txBox="1"/>
          <p:nvPr/>
        </p:nvSpPr>
        <p:spPr>
          <a:xfrm>
            <a:off x="644977" y="1204159"/>
            <a:ext cx="6096000" cy="523220"/>
          </a:xfrm>
          <a:prstGeom prst="rect">
            <a:avLst/>
          </a:prstGeom>
          <a:noFill/>
        </p:spPr>
        <p:txBody>
          <a:bodyPr wrap="square" lIns="91440" tIns="45720" rIns="91440" bIns="45720" anchor="t">
            <a:spAutoFit/>
          </a:bodyPr>
          <a:lstStyle/>
          <a:p>
            <a:r>
              <a:rPr lang="en-US" sz="2800" b="1" dirty="0"/>
              <a:t>Admin Index Page</a:t>
            </a:r>
            <a:endParaRPr lang="en-IN" sz="2800" b="1" dirty="0" err="1"/>
          </a:p>
        </p:txBody>
      </p:sp>
      <p:pic>
        <p:nvPicPr>
          <p:cNvPr id="3" name="Picture 3">
            <a:extLst>
              <a:ext uri="{FF2B5EF4-FFF2-40B4-BE49-F238E27FC236}">
                <a16:creationId xmlns:a16="http://schemas.microsoft.com/office/drawing/2014/main" id="{2B103DA8-169B-0AB8-CC66-1AF961F6F6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59528" y="2118751"/>
            <a:ext cx="8575964" cy="4323613"/>
          </a:xfrm>
          <a:prstGeom prst="rect">
            <a:avLst/>
          </a:prstGeom>
        </p:spPr>
      </p:pic>
    </p:spTree>
    <p:extLst>
      <p:ext uri="{BB962C8B-B14F-4D97-AF65-F5344CB8AC3E}">
        <p14:creationId xmlns:p14="http://schemas.microsoft.com/office/powerpoint/2010/main" val="124591553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CC6C-CF24-21C7-204A-A750BBFC3ABA}"/>
              </a:ext>
            </a:extLst>
          </p:cNvPr>
          <p:cNvSpPr>
            <a:spLocks noGrp="1"/>
          </p:cNvSpPr>
          <p:nvPr>
            <p:ph type="title"/>
          </p:nvPr>
        </p:nvSpPr>
        <p:spPr>
          <a:xfrm>
            <a:off x="690418" y="-4206"/>
            <a:ext cx="10515600" cy="1325563"/>
          </a:xfrm>
        </p:spPr>
        <p:txBody>
          <a:bodyPr>
            <a:normAutofit/>
          </a:bodyPr>
          <a:lstStyle/>
          <a:p>
            <a:pPr algn="ctr"/>
            <a:r>
              <a:rPr lang="en-US" b="1" dirty="0">
                <a:effectLst/>
                <a:ea typeface="Times New Roman" panose="02020603050405020304" pitchFamily="18" charset="0"/>
              </a:rPr>
              <a:t>USER SCREENS</a:t>
            </a:r>
            <a:endParaRPr lang="en-IN" b="1" dirty="0"/>
          </a:p>
        </p:txBody>
      </p:sp>
      <p:pic>
        <p:nvPicPr>
          <p:cNvPr id="5" name="Picture 7">
            <a:extLst>
              <a:ext uri="{FF2B5EF4-FFF2-40B4-BE49-F238E27FC236}">
                <a16:creationId xmlns:a16="http://schemas.microsoft.com/office/drawing/2014/main" id="{B4EF77CE-3AB5-4625-CB18-14B17B93F8D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524001" y="1737300"/>
            <a:ext cx="8922326" cy="4351338"/>
          </a:xfrm>
        </p:spPr>
      </p:pic>
      <p:sp>
        <p:nvSpPr>
          <p:cNvPr id="6" name="TextBox 5">
            <a:extLst>
              <a:ext uri="{FF2B5EF4-FFF2-40B4-BE49-F238E27FC236}">
                <a16:creationId xmlns:a16="http://schemas.microsoft.com/office/drawing/2014/main" id="{9FDF7457-92C4-70B1-DE89-269E6ED10E24}"/>
              </a:ext>
            </a:extLst>
          </p:cNvPr>
          <p:cNvSpPr txBox="1"/>
          <p:nvPr/>
        </p:nvSpPr>
        <p:spPr>
          <a:xfrm>
            <a:off x="644977" y="1204159"/>
            <a:ext cx="6096000" cy="523220"/>
          </a:xfrm>
          <a:prstGeom prst="rect">
            <a:avLst/>
          </a:prstGeom>
          <a:noFill/>
        </p:spPr>
        <p:txBody>
          <a:bodyPr wrap="square" lIns="91440" tIns="45720" rIns="91440" bIns="45720" anchor="t">
            <a:spAutoFit/>
          </a:bodyPr>
          <a:lstStyle/>
          <a:p>
            <a:r>
              <a:rPr lang="en-US" sz="2800" b="1" dirty="0"/>
              <a:t>Mentor Login </a:t>
            </a:r>
            <a:endParaRPr lang="en-US" sz="2800" b="1" dirty="0">
              <a:cs typeface="Calibri"/>
            </a:endParaRPr>
          </a:p>
        </p:txBody>
      </p:sp>
    </p:spTree>
    <p:extLst>
      <p:ext uri="{BB962C8B-B14F-4D97-AF65-F5344CB8AC3E}">
        <p14:creationId xmlns:p14="http://schemas.microsoft.com/office/powerpoint/2010/main" val="35439983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CC6C-CF24-21C7-204A-A750BBFC3ABA}"/>
              </a:ext>
            </a:extLst>
          </p:cNvPr>
          <p:cNvSpPr>
            <a:spLocks noGrp="1"/>
          </p:cNvSpPr>
          <p:nvPr>
            <p:ph type="title"/>
          </p:nvPr>
        </p:nvSpPr>
        <p:spPr/>
        <p:txBody>
          <a:bodyPr>
            <a:normAutofit/>
          </a:bodyPr>
          <a:lstStyle/>
          <a:p>
            <a:pPr algn="ctr"/>
            <a:r>
              <a:rPr lang="en-US" b="1" dirty="0">
                <a:effectLst/>
                <a:ea typeface="Times New Roman" panose="02020603050405020304" pitchFamily="18" charset="0"/>
              </a:rPr>
              <a:t>USER SCREENS</a:t>
            </a:r>
            <a:endParaRPr lang="en-IN" b="1" dirty="0"/>
          </a:p>
        </p:txBody>
      </p:sp>
      <p:sp>
        <p:nvSpPr>
          <p:cNvPr id="3" name="Text Placeholder 2">
            <a:extLst>
              <a:ext uri="{FF2B5EF4-FFF2-40B4-BE49-F238E27FC236}">
                <a16:creationId xmlns:a16="http://schemas.microsoft.com/office/drawing/2014/main" id="{677B3AC5-E64A-A419-3CA5-482C826A6B52}"/>
              </a:ext>
            </a:extLst>
          </p:cNvPr>
          <p:cNvSpPr>
            <a:spLocks noGrp="1"/>
          </p:cNvSpPr>
          <p:nvPr>
            <p:ph type="body" idx="1"/>
          </p:nvPr>
        </p:nvSpPr>
        <p:spPr>
          <a:xfrm>
            <a:off x="604260" y="1027906"/>
            <a:ext cx="5157787" cy="823912"/>
          </a:xfrm>
        </p:spPr>
        <p:txBody>
          <a:bodyPr/>
          <a:lstStyle/>
          <a:p>
            <a:r>
              <a:rPr lang="en-US" dirty="0">
                <a:cs typeface="Calibri"/>
              </a:rPr>
              <a:t>Mentor Index Page:</a:t>
            </a:r>
            <a:endParaRPr lang="en-US" dirty="0"/>
          </a:p>
        </p:txBody>
      </p:sp>
      <p:pic>
        <p:nvPicPr>
          <p:cNvPr id="12" name="Content Placeholder 11">
            <a:extLst>
              <a:ext uri="{FF2B5EF4-FFF2-40B4-BE49-F238E27FC236}">
                <a16:creationId xmlns:a16="http://schemas.microsoft.com/office/drawing/2014/main" id="{E433EECD-6D1B-4E1E-BAA9-4B49A8FBD61B}"/>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39788" y="1851818"/>
            <a:ext cx="10811885" cy="4507417"/>
          </a:xfrm>
        </p:spPr>
      </p:pic>
      <p:sp>
        <p:nvSpPr>
          <p:cNvPr id="7" name="Text Placeholder 6">
            <a:extLst>
              <a:ext uri="{FF2B5EF4-FFF2-40B4-BE49-F238E27FC236}">
                <a16:creationId xmlns:a16="http://schemas.microsoft.com/office/drawing/2014/main" id="{B1916EA2-9E1F-E3E4-EE5F-179499A2A025}"/>
              </a:ext>
            </a:extLst>
          </p:cNvPr>
          <p:cNvSpPr>
            <a:spLocks noGrp="1"/>
          </p:cNvSpPr>
          <p:nvPr>
            <p:ph type="body" sz="quarter" idx="3"/>
          </p:nvPr>
        </p:nvSpPr>
        <p:spPr/>
        <p:txBody>
          <a:bodyPr/>
          <a:lstStyle/>
          <a:p>
            <a:endParaRPr lang="en-US" dirty="0"/>
          </a:p>
        </p:txBody>
      </p:sp>
      <p:sp>
        <p:nvSpPr>
          <p:cNvPr id="8" name="Content Placeholder 7">
            <a:extLst>
              <a:ext uri="{FF2B5EF4-FFF2-40B4-BE49-F238E27FC236}">
                <a16:creationId xmlns:a16="http://schemas.microsoft.com/office/drawing/2014/main" id="{EA9114BB-91EB-48FD-AF01-D94944DC1E77}"/>
              </a:ext>
            </a:extLst>
          </p:cNvPr>
          <p:cNvSpPr>
            <a:spLocks noGrp="1"/>
          </p:cNvSpPr>
          <p:nvPr>
            <p:ph sz="quarter" idx="4"/>
          </p:nvPr>
        </p:nvSpPr>
        <p:spPr>
          <a:xfrm>
            <a:off x="6172200" y="6857998"/>
            <a:ext cx="5183188" cy="138546"/>
          </a:xfrm>
        </p:spPr>
        <p:txBody>
          <a:bodyPr>
            <a:normAutofit fontScale="25000" lnSpcReduction="20000"/>
          </a:bodyPr>
          <a:lstStyle/>
          <a:p>
            <a:endParaRPr lang="en-IN" dirty="0"/>
          </a:p>
        </p:txBody>
      </p:sp>
    </p:spTree>
    <p:extLst>
      <p:ext uri="{BB962C8B-B14F-4D97-AF65-F5344CB8AC3E}">
        <p14:creationId xmlns:p14="http://schemas.microsoft.com/office/powerpoint/2010/main" val="21862881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1CC6C-CF24-21C7-204A-A750BBFC3ABA}"/>
              </a:ext>
            </a:extLst>
          </p:cNvPr>
          <p:cNvSpPr>
            <a:spLocks noGrp="1"/>
          </p:cNvSpPr>
          <p:nvPr>
            <p:ph type="title"/>
          </p:nvPr>
        </p:nvSpPr>
        <p:spPr>
          <a:xfrm>
            <a:off x="690418" y="-4206"/>
            <a:ext cx="10515600" cy="1325563"/>
          </a:xfrm>
        </p:spPr>
        <p:txBody>
          <a:bodyPr>
            <a:normAutofit/>
          </a:bodyPr>
          <a:lstStyle/>
          <a:p>
            <a:pPr algn="ctr"/>
            <a:r>
              <a:rPr lang="en-US" b="1" dirty="0">
                <a:effectLst/>
                <a:ea typeface="Times New Roman" panose="02020603050405020304" pitchFamily="18" charset="0"/>
              </a:rPr>
              <a:t>USER SCREENS</a:t>
            </a:r>
            <a:endParaRPr lang="en-IN" b="1" dirty="0"/>
          </a:p>
        </p:txBody>
      </p:sp>
      <p:sp>
        <p:nvSpPr>
          <p:cNvPr id="6" name="TextBox 5">
            <a:extLst>
              <a:ext uri="{FF2B5EF4-FFF2-40B4-BE49-F238E27FC236}">
                <a16:creationId xmlns:a16="http://schemas.microsoft.com/office/drawing/2014/main" id="{9FDF7457-92C4-70B1-DE89-269E6ED10E24}"/>
              </a:ext>
            </a:extLst>
          </p:cNvPr>
          <p:cNvSpPr txBox="1"/>
          <p:nvPr/>
        </p:nvSpPr>
        <p:spPr>
          <a:xfrm>
            <a:off x="644977" y="1204159"/>
            <a:ext cx="6096000" cy="523220"/>
          </a:xfrm>
          <a:prstGeom prst="rect">
            <a:avLst/>
          </a:prstGeom>
          <a:noFill/>
        </p:spPr>
        <p:txBody>
          <a:bodyPr wrap="square" lIns="91440" tIns="45720" rIns="91440" bIns="45720" anchor="t">
            <a:spAutoFit/>
          </a:bodyPr>
          <a:lstStyle/>
          <a:p>
            <a:r>
              <a:rPr lang="en-US" sz="2800" b="1" dirty="0">
                <a:cs typeface="Calibri"/>
              </a:rPr>
              <a:t>Student Login</a:t>
            </a:r>
          </a:p>
        </p:txBody>
      </p:sp>
      <p:pic>
        <p:nvPicPr>
          <p:cNvPr id="3" name="Picture 3">
            <a:extLst>
              <a:ext uri="{FF2B5EF4-FFF2-40B4-BE49-F238E27FC236}">
                <a16:creationId xmlns:a16="http://schemas.microsoft.com/office/drawing/2014/main" id="{B61B75D7-8F75-74DE-1D25-E1A33AED19F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842654" y="2042832"/>
            <a:ext cx="8894618" cy="4357968"/>
          </a:xfrm>
          <a:prstGeom prst="rect">
            <a:avLst/>
          </a:prstGeom>
        </p:spPr>
      </p:pic>
    </p:spTree>
    <p:extLst>
      <p:ext uri="{BB962C8B-B14F-4D97-AF65-F5344CB8AC3E}">
        <p14:creationId xmlns:p14="http://schemas.microsoft.com/office/powerpoint/2010/main" val="191287001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C7251-F073-47E9-18EB-27A74E40994E}"/>
              </a:ext>
            </a:extLst>
          </p:cNvPr>
          <p:cNvSpPr>
            <a:spLocks noGrp="1"/>
          </p:cNvSpPr>
          <p:nvPr>
            <p:ph type="title"/>
          </p:nvPr>
        </p:nvSpPr>
        <p:spPr>
          <a:xfrm flipV="1">
            <a:off x="839788" y="-207818"/>
            <a:ext cx="10515600" cy="207818"/>
          </a:xfrm>
        </p:spPr>
        <p:txBody>
          <a:bodyPr>
            <a:normAutofit fontScale="90000"/>
          </a:bodyPr>
          <a:lstStyle/>
          <a:p>
            <a:endParaRPr lang="en-US" dirty="0"/>
          </a:p>
        </p:txBody>
      </p:sp>
      <p:sp>
        <p:nvSpPr>
          <p:cNvPr id="3" name="Text Placeholder 2">
            <a:extLst>
              <a:ext uri="{FF2B5EF4-FFF2-40B4-BE49-F238E27FC236}">
                <a16:creationId xmlns:a16="http://schemas.microsoft.com/office/drawing/2014/main" id="{785E47DC-C5BB-EE8F-B29D-8664A2A5B30E}"/>
              </a:ext>
            </a:extLst>
          </p:cNvPr>
          <p:cNvSpPr>
            <a:spLocks noGrp="1"/>
          </p:cNvSpPr>
          <p:nvPr>
            <p:ph type="body" idx="1"/>
          </p:nvPr>
        </p:nvSpPr>
        <p:spPr>
          <a:xfrm>
            <a:off x="548842" y="840581"/>
            <a:ext cx="4355667" cy="616094"/>
          </a:xfrm>
        </p:spPr>
        <p:txBody>
          <a:bodyPr/>
          <a:lstStyle/>
          <a:p>
            <a:r>
              <a:rPr lang="en-US" dirty="0">
                <a:cs typeface="Calibri"/>
              </a:rPr>
              <a:t>Student Index Page </a:t>
            </a:r>
            <a:endParaRPr lang="en-US" dirty="0"/>
          </a:p>
        </p:txBody>
      </p:sp>
      <p:pic>
        <p:nvPicPr>
          <p:cNvPr id="7" name="Picture 7">
            <a:extLst>
              <a:ext uri="{FF2B5EF4-FFF2-40B4-BE49-F238E27FC236}">
                <a16:creationId xmlns:a16="http://schemas.microsoft.com/office/drawing/2014/main" id="{3E55F634-66CE-0147-C512-1DB928C1086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839788" y="1967345"/>
            <a:ext cx="10243848" cy="4222318"/>
          </a:xfrm>
        </p:spPr>
      </p:pic>
      <p:sp>
        <p:nvSpPr>
          <p:cNvPr id="5" name="Text Placeholder 4">
            <a:extLst>
              <a:ext uri="{FF2B5EF4-FFF2-40B4-BE49-F238E27FC236}">
                <a16:creationId xmlns:a16="http://schemas.microsoft.com/office/drawing/2014/main" id="{2E7D7D04-F34D-0802-011D-3706C5FD47B9}"/>
              </a:ext>
            </a:extLst>
          </p:cNvPr>
          <p:cNvSpPr>
            <a:spLocks noGrp="1"/>
          </p:cNvSpPr>
          <p:nvPr>
            <p:ph type="body" sz="quarter" idx="3"/>
          </p:nvPr>
        </p:nvSpPr>
        <p:spPr/>
        <p:txBody>
          <a:bodyPr/>
          <a:lstStyle/>
          <a:p>
            <a:endParaRPr lang="en-US" dirty="0"/>
          </a:p>
        </p:txBody>
      </p:sp>
      <p:sp>
        <p:nvSpPr>
          <p:cNvPr id="6" name="Content Placeholder 5">
            <a:extLst>
              <a:ext uri="{FF2B5EF4-FFF2-40B4-BE49-F238E27FC236}">
                <a16:creationId xmlns:a16="http://schemas.microsoft.com/office/drawing/2014/main" id="{E1949E56-649E-4131-8087-1CE7B6382C3B}"/>
              </a:ext>
            </a:extLst>
          </p:cNvPr>
          <p:cNvSpPr>
            <a:spLocks noGrp="1"/>
          </p:cNvSpPr>
          <p:nvPr>
            <p:ph sz="quarter" idx="4"/>
          </p:nvPr>
        </p:nvSpPr>
        <p:spPr/>
        <p:txBody>
          <a:bodyPr/>
          <a:lstStyle/>
          <a:p>
            <a:endParaRPr lang="en-IN"/>
          </a:p>
        </p:txBody>
      </p:sp>
    </p:spTree>
    <p:extLst>
      <p:ext uri="{BB962C8B-B14F-4D97-AF65-F5344CB8AC3E}">
        <p14:creationId xmlns:p14="http://schemas.microsoft.com/office/powerpoint/2010/main" val="16991480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6E7FE838-0581-5271-27D7-A139BC4B549F}"/>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346239" y="1676400"/>
            <a:ext cx="9499522" cy="4507467"/>
          </a:xfrm>
          <a:prstGeom prst="rect">
            <a:avLst/>
          </a:prstGeom>
        </p:spPr>
      </p:pic>
      <p:sp>
        <p:nvSpPr>
          <p:cNvPr id="2" name="TextBox 1">
            <a:extLst>
              <a:ext uri="{FF2B5EF4-FFF2-40B4-BE49-F238E27FC236}">
                <a16:creationId xmlns:a16="http://schemas.microsoft.com/office/drawing/2014/main" id="{8F75EA83-D256-4BF2-81C9-30BB8CD0E147}"/>
              </a:ext>
            </a:extLst>
          </p:cNvPr>
          <p:cNvSpPr txBox="1"/>
          <p:nvPr/>
        </p:nvSpPr>
        <p:spPr>
          <a:xfrm>
            <a:off x="1346239" y="1015938"/>
            <a:ext cx="2563092" cy="461665"/>
          </a:xfrm>
          <a:prstGeom prst="rect">
            <a:avLst/>
          </a:prstGeom>
          <a:noFill/>
        </p:spPr>
        <p:txBody>
          <a:bodyPr wrap="square" rtlCol="0">
            <a:spAutoFit/>
          </a:bodyPr>
          <a:lstStyle/>
          <a:p>
            <a:r>
              <a:rPr lang="en-US" sz="2400" b="1" dirty="0"/>
              <a:t>Parent Login</a:t>
            </a:r>
            <a:endParaRPr lang="en-IN" sz="2400" b="1" dirty="0"/>
          </a:p>
        </p:txBody>
      </p:sp>
    </p:spTree>
    <p:extLst>
      <p:ext uri="{BB962C8B-B14F-4D97-AF65-F5344CB8AC3E}">
        <p14:creationId xmlns:p14="http://schemas.microsoft.com/office/powerpoint/2010/main" val="3347143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3644F-93C9-D04E-5DA8-11BC69619B08}"/>
              </a:ext>
            </a:extLst>
          </p:cNvPr>
          <p:cNvSpPr>
            <a:spLocks noGrp="1"/>
          </p:cNvSpPr>
          <p:nvPr>
            <p:ph type="title"/>
          </p:nvPr>
        </p:nvSpPr>
        <p:spPr/>
        <p:txBody>
          <a:bodyPr/>
          <a:lstStyle/>
          <a:p>
            <a:r>
              <a:rPr lang="en-IN" b="1" dirty="0"/>
              <a:t>EXISTING SYSTEM</a:t>
            </a:r>
          </a:p>
        </p:txBody>
      </p:sp>
      <p:sp>
        <p:nvSpPr>
          <p:cNvPr id="3" name="Content Placeholder 2">
            <a:extLst>
              <a:ext uri="{FF2B5EF4-FFF2-40B4-BE49-F238E27FC236}">
                <a16:creationId xmlns:a16="http://schemas.microsoft.com/office/drawing/2014/main" id="{39EE54BF-1F44-795C-C32C-04ECB392D947}"/>
              </a:ext>
            </a:extLst>
          </p:cNvPr>
          <p:cNvSpPr>
            <a:spLocks noGrp="1"/>
          </p:cNvSpPr>
          <p:nvPr>
            <p:ph idx="1"/>
          </p:nvPr>
        </p:nvSpPr>
        <p:spPr>
          <a:xfrm>
            <a:off x="838200" y="1352660"/>
            <a:ext cx="10515600" cy="4824303"/>
          </a:xfrm>
        </p:spPr>
        <p:txBody>
          <a:bodyPr vert="horz" lIns="91440" tIns="45720" rIns="91440" bIns="45720" rtlCol="0" anchor="t">
            <a:noAutofit/>
          </a:bodyPr>
          <a:lstStyle/>
          <a:p>
            <a:pPr marL="0" lvl="0" indent="0">
              <a:buNone/>
            </a:pPr>
            <a:endParaRPr lang="en-US" dirty="0">
              <a:effectLst/>
              <a:latin typeface="Times New Roman" panose="02020603050405020304" pitchFamily="18" charset="0"/>
              <a:ea typeface="Times New Roman" panose="02020603050405020304" pitchFamily="18" charset="0"/>
            </a:endParaRPr>
          </a:p>
          <a:p>
            <a:pPr marL="0" lvl="0" indent="0">
              <a:buNone/>
            </a:pPr>
            <a:r>
              <a:rPr lang="en-US" dirty="0">
                <a:effectLst/>
                <a:latin typeface="Times New Roman" panose="02020603050405020304" pitchFamily="18" charset="0"/>
                <a:ea typeface="Times New Roman" panose="02020603050405020304" pitchFamily="18" charset="0"/>
              </a:rPr>
              <a:t>The existing system consists of more manual work, and all the data and activities are stored in a paper-based format. This results in communication between mentors and mentees being delayed by closing universities and colleges. Only a short period of time is available for interaction during which there is no connection between mentors and mentees. This gap results in a lack of interaction between them, which means that it becomes difficult for the mentor to learn about the mentee's progress or understand their needs.</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187089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68AFF-C316-482C-9C1D-C4C41B9A8215}"/>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CB556B82-4AD7-4FF1-B37D-466AED411D16}"/>
              </a:ext>
            </a:extLst>
          </p:cNvPr>
          <p:cNvSpPr>
            <a:spLocks noGrp="1"/>
          </p:cNvSpPr>
          <p:nvPr>
            <p:ph idx="1"/>
          </p:nvPr>
        </p:nvSpPr>
        <p:spPr>
          <a:xfrm>
            <a:off x="838200" y="1122218"/>
            <a:ext cx="10515600" cy="5054745"/>
          </a:xfrm>
        </p:spPr>
        <p:txBody>
          <a:bodyPr/>
          <a:lstStyle/>
          <a:p>
            <a:r>
              <a:rPr lang="en-US" b="1" dirty="0"/>
              <a:t>Parent Index Page</a:t>
            </a:r>
          </a:p>
          <a:p>
            <a:pPr marL="0" indent="0">
              <a:buNone/>
            </a:pPr>
            <a:endParaRPr lang="en-US" b="1" dirty="0"/>
          </a:p>
          <a:p>
            <a:pPr marL="0" indent="0">
              <a:buNone/>
            </a:pPr>
            <a:endParaRPr lang="en-IN" b="1" dirty="0"/>
          </a:p>
        </p:txBody>
      </p:sp>
      <p:pic>
        <p:nvPicPr>
          <p:cNvPr id="5" name="Picture 4">
            <a:extLst>
              <a:ext uri="{FF2B5EF4-FFF2-40B4-BE49-F238E27FC236}">
                <a16:creationId xmlns:a16="http://schemas.microsoft.com/office/drawing/2014/main" id="{EDA116D5-77C9-4588-AFAB-7E7F077DECD4}"/>
              </a:ext>
            </a:extLst>
          </p:cNvPr>
          <p:cNvPicPr>
            <a:picLocks noChangeAspect="1"/>
          </p:cNvPicPr>
          <p:nvPr/>
        </p:nvPicPr>
        <p:blipFill rotWithShape="1">
          <a:blip r:embed="rId2">
            <a:extLst>
              <a:ext uri="{28A0092B-C50C-407E-A947-70E740481C1C}">
                <a14:useLocalDpi xmlns:a14="http://schemas.microsoft.com/office/drawing/2010/main" val="0"/>
              </a:ext>
            </a:extLst>
          </a:blip>
          <a:srcRect t="7677"/>
          <a:stretch/>
        </p:blipFill>
        <p:spPr>
          <a:xfrm>
            <a:off x="779318" y="1837747"/>
            <a:ext cx="10633364" cy="4655128"/>
          </a:xfrm>
          <a:prstGeom prst="rect">
            <a:avLst/>
          </a:prstGeom>
        </p:spPr>
      </p:pic>
    </p:spTree>
    <p:extLst>
      <p:ext uri="{BB962C8B-B14F-4D97-AF65-F5344CB8AC3E}">
        <p14:creationId xmlns:p14="http://schemas.microsoft.com/office/powerpoint/2010/main" val="7356959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351B4-3D8A-4817-99E3-DD04D5B2CC82}"/>
              </a:ext>
            </a:extLst>
          </p:cNvPr>
          <p:cNvSpPr>
            <a:spLocks noGrp="1"/>
          </p:cNvSpPr>
          <p:nvPr>
            <p:ph type="title"/>
          </p:nvPr>
        </p:nvSpPr>
        <p:spPr/>
        <p:txBody>
          <a:bodyPr/>
          <a:lstStyle/>
          <a:p>
            <a:r>
              <a:rPr lang="en-US" sz="4400" b="1" kern="0" dirty="0">
                <a:effectLst/>
                <a:latin typeface="Times New Roman" panose="02020603050405020304" pitchFamily="18" charset="0"/>
                <a:ea typeface="Times New Roman" panose="02020603050405020304" pitchFamily="18" charset="0"/>
              </a:rPr>
              <a:t>TESTING</a:t>
            </a:r>
            <a:r>
              <a:rPr lang="en-US" sz="4400" b="1" kern="0" spc="-25" dirty="0">
                <a:effectLst/>
                <a:latin typeface="Times New Roman" panose="02020603050405020304" pitchFamily="18" charset="0"/>
                <a:ea typeface="Times New Roman" panose="02020603050405020304" pitchFamily="18" charset="0"/>
              </a:rPr>
              <a:t> </a:t>
            </a:r>
            <a:r>
              <a:rPr lang="en-US" sz="4400" b="1" kern="0" dirty="0">
                <a:effectLst/>
                <a:latin typeface="Times New Roman" panose="02020603050405020304" pitchFamily="18" charset="0"/>
                <a:ea typeface="Times New Roman" panose="02020603050405020304" pitchFamily="18" charset="0"/>
              </a:rPr>
              <a:t>METHODOLOGY</a:t>
            </a:r>
            <a:endParaRPr lang="en-IN" dirty="0"/>
          </a:p>
        </p:txBody>
      </p:sp>
      <p:pic>
        <p:nvPicPr>
          <p:cNvPr id="5" name="Content Placeholder 4">
            <a:extLst>
              <a:ext uri="{FF2B5EF4-FFF2-40B4-BE49-F238E27FC236}">
                <a16:creationId xmlns:a16="http://schemas.microsoft.com/office/drawing/2014/main" id="{2BF468FA-A161-4DC2-B7EA-1627B1F76B9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5756" t="28258" r="29928" b="15213"/>
          <a:stretch/>
        </p:blipFill>
        <p:spPr>
          <a:xfrm>
            <a:off x="1510146" y="1690688"/>
            <a:ext cx="8548254" cy="4128221"/>
          </a:xfrm>
        </p:spPr>
      </p:pic>
    </p:spTree>
    <p:extLst>
      <p:ext uri="{BB962C8B-B14F-4D97-AF65-F5344CB8AC3E}">
        <p14:creationId xmlns:p14="http://schemas.microsoft.com/office/powerpoint/2010/main" val="439897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25D27-AED8-46EB-9C30-1FC64CE8AF7C}"/>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DB27B54E-0CDB-4E4C-B059-2195D020EA3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6001" t="36848" r="29762" b="26059"/>
          <a:stretch/>
        </p:blipFill>
        <p:spPr>
          <a:xfrm>
            <a:off x="838200" y="1690688"/>
            <a:ext cx="10633364" cy="3255385"/>
          </a:xfrm>
        </p:spPr>
      </p:pic>
    </p:spTree>
    <p:extLst>
      <p:ext uri="{BB962C8B-B14F-4D97-AF65-F5344CB8AC3E}">
        <p14:creationId xmlns:p14="http://schemas.microsoft.com/office/powerpoint/2010/main" val="18648526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807B0-63F2-3361-8BF5-63C9EE543584}"/>
              </a:ext>
            </a:extLst>
          </p:cNvPr>
          <p:cNvSpPr>
            <a:spLocks noGrp="1"/>
          </p:cNvSpPr>
          <p:nvPr>
            <p:ph type="title"/>
          </p:nvPr>
        </p:nvSpPr>
        <p:spPr/>
        <p:txBody>
          <a:bodyPr/>
          <a:lstStyle/>
          <a:p>
            <a:r>
              <a:rPr lang="en-US" dirty="0">
                <a:cs typeface="Calibri Light"/>
              </a:rPr>
              <a:t>Future Enhancement </a:t>
            </a:r>
            <a:endParaRPr lang="en-US" dirty="0"/>
          </a:p>
        </p:txBody>
      </p:sp>
      <p:sp>
        <p:nvSpPr>
          <p:cNvPr id="3" name="Content Placeholder 2">
            <a:extLst>
              <a:ext uri="{FF2B5EF4-FFF2-40B4-BE49-F238E27FC236}">
                <a16:creationId xmlns:a16="http://schemas.microsoft.com/office/drawing/2014/main" id="{78D6AFCB-8026-72CF-F129-962E7B0D003E}"/>
              </a:ext>
            </a:extLst>
          </p:cNvPr>
          <p:cNvSpPr>
            <a:spLocks noGrp="1"/>
          </p:cNvSpPr>
          <p:nvPr>
            <p:ph idx="1"/>
          </p:nvPr>
        </p:nvSpPr>
        <p:spPr>
          <a:xfrm>
            <a:off x="838200" y="2019588"/>
            <a:ext cx="10515600" cy="4351338"/>
          </a:xfrm>
        </p:spPr>
        <p:txBody>
          <a:bodyPr vert="horz" lIns="91440" tIns="45720" rIns="91440" bIns="45720" rtlCol="0" anchor="t">
            <a:normAutofit/>
          </a:bodyPr>
          <a:lstStyle/>
          <a:p>
            <a:pPr marL="0" marR="73660" indent="0" algn="just">
              <a:lnSpc>
                <a:spcPct val="150000"/>
              </a:lnSpc>
              <a:buNone/>
            </a:pPr>
            <a:r>
              <a:rPr lang="en-US" sz="2400" dirty="0">
                <a:effectLst/>
                <a:latin typeface="Times New Roman" panose="02020603050405020304" pitchFamily="18" charset="0"/>
                <a:ea typeface="Times New Roman" panose="02020603050405020304" pitchFamily="18" charset="0"/>
              </a:rPr>
              <a:t>Our further enhancement is develop this application in IOS and Android platform and planning to accessed as a offline app. We are also planning to add more features like video / audio communication through our application and sending student details to parents via</a:t>
            </a:r>
            <a:r>
              <a:rPr lang="en-IN" sz="2400" dirty="0">
                <a:latin typeface="Times New Roman" panose="02020603050405020304" pitchFamily="18" charset="0"/>
                <a:ea typeface="Times New Roman" panose="02020603050405020304" pitchFamily="18" charset="0"/>
              </a:rPr>
              <a:t> </a:t>
            </a:r>
            <a:r>
              <a:rPr lang="en-US" sz="2400" dirty="0">
                <a:effectLst/>
                <a:latin typeface="Times New Roman" panose="02020603050405020304" pitchFamily="18" charset="0"/>
                <a:ea typeface="Times New Roman" panose="02020603050405020304" pitchFamily="18" charset="0"/>
              </a:rPr>
              <a:t>Email and messages frequently.</a:t>
            </a:r>
            <a:endParaRPr lang="en-IN" sz="24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642220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7EFBD-3B14-407C-0122-DD89391F974E}"/>
              </a:ext>
            </a:extLst>
          </p:cNvPr>
          <p:cNvSpPr>
            <a:spLocks noGrp="1"/>
          </p:cNvSpPr>
          <p:nvPr>
            <p:ph type="title"/>
          </p:nvPr>
        </p:nvSpPr>
        <p:spPr>
          <a:xfrm>
            <a:off x="1537097" y="1428750"/>
            <a:ext cx="9117807" cy="2105026"/>
          </a:xfrm>
        </p:spPr>
        <p:txBody>
          <a:bodyPr vert="horz" lIns="91440" tIns="45720" rIns="91440" bIns="45720" rtlCol="0" anchor="b">
            <a:normAutofit/>
          </a:bodyPr>
          <a:lstStyle/>
          <a:p>
            <a:pPr algn="ctr"/>
            <a:r>
              <a:rPr lang="en-US" kern="1200" dirty="0">
                <a:solidFill>
                  <a:schemeClr val="tx1"/>
                </a:solidFill>
                <a:latin typeface="+mj-lt"/>
                <a:ea typeface="+mj-ea"/>
                <a:cs typeface="+mj-cs"/>
              </a:rPr>
              <a:t>Thank You!!</a:t>
            </a:r>
          </a:p>
        </p:txBody>
      </p:sp>
      <p:sp>
        <p:nvSpPr>
          <p:cNvPr id="3" name="Text Placeholder 2">
            <a:extLst>
              <a:ext uri="{FF2B5EF4-FFF2-40B4-BE49-F238E27FC236}">
                <a16:creationId xmlns:a16="http://schemas.microsoft.com/office/drawing/2014/main" id="{5D896226-D21C-40C4-9329-96F533FCB5D5}"/>
              </a:ext>
            </a:extLst>
          </p:cNvPr>
          <p:cNvSpPr>
            <a:spLocks noGrp="1"/>
          </p:cNvSpPr>
          <p:nvPr>
            <p:ph type="body" idx="1"/>
          </p:nvPr>
        </p:nvSpPr>
        <p:spPr>
          <a:xfrm>
            <a:off x="1537097" y="3960557"/>
            <a:ext cx="9117807" cy="1097215"/>
          </a:xfrm>
        </p:spPr>
        <p:txBody>
          <a:bodyPr vert="horz" lIns="91440" tIns="45720" rIns="91440" bIns="45720" rtlCol="0">
            <a:normAutofit/>
          </a:bodyPr>
          <a:lstStyle/>
          <a:p>
            <a:pPr algn="ctr"/>
            <a:endParaRPr lang="en-US" sz="2400" kern="1200">
              <a:solidFill>
                <a:schemeClr val="tx1"/>
              </a:solidFill>
              <a:latin typeface="+mn-lt"/>
              <a:ea typeface="+mn-ea"/>
              <a:cs typeface="+mn-cs"/>
            </a:endParaRPr>
          </a:p>
        </p:txBody>
      </p:sp>
    </p:spTree>
    <p:extLst>
      <p:ext uri="{BB962C8B-B14F-4D97-AF65-F5344CB8AC3E}">
        <p14:creationId xmlns:p14="http://schemas.microsoft.com/office/powerpoint/2010/main" val="572524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F2871-EC80-5041-1E51-912C368D79E7}"/>
              </a:ext>
            </a:extLst>
          </p:cNvPr>
          <p:cNvSpPr>
            <a:spLocks noGrp="1"/>
          </p:cNvSpPr>
          <p:nvPr>
            <p:ph type="title"/>
          </p:nvPr>
        </p:nvSpPr>
        <p:spPr/>
        <p:txBody>
          <a:bodyPr/>
          <a:lstStyle/>
          <a:p>
            <a:r>
              <a:rPr lang="en-IN" b="1" dirty="0"/>
              <a:t>PROPOSED SYSTEM</a:t>
            </a:r>
          </a:p>
        </p:txBody>
      </p:sp>
      <p:sp>
        <p:nvSpPr>
          <p:cNvPr id="3" name="Content Placeholder 2">
            <a:extLst>
              <a:ext uri="{FF2B5EF4-FFF2-40B4-BE49-F238E27FC236}">
                <a16:creationId xmlns:a16="http://schemas.microsoft.com/office/drawing/2014/main" id="{C78AD0D3-2152-E60A-2D17-6274FC67CCCF}"/>
              </a:ext>
            </a:extLst>
          </p:cNvPr>
          <p:cNvSpPr>
            <a:spLocks noGrp="1"/>
          </p:cNvSpPr>
          <p:nvPr>
            <p:ph idx="1"/>
          </p:nvPr>
        </p:nvSpPr>
        <p:spPr>
          <a:xfrm>
            <a:off x="838200" y="1502352"/>
            <a:ext cx="10515600" cy="4889993"/>
          </a:xfrm>
        </p:spPr>
        <p:txBody>
          <a:bodyPr vert="horz" lIns="91440" tIns="45720" rIns="91440" bIns="45720" rtlCol="0" anchor="t">
            <a:noAutofit/>
          </a:bodyPr>
          <a:lstStyle/>
          <a:p>
            <a:pPr marL="0" indent="0" algn="just">
              <a:lnSpc>
                <a:spcPct val="100000"/>
              </a:lnSpc>
              <a:buNone/>
            </a:pPr>
            <a:endParaRPr lang="en-US" dirty="0">
              <a:effectLst/>
              <a:latin typeface="Times New Roman" panose="02020603050405020304" pitchFamily="18" charset="0"/>
              <a:ea typeface="Times New Roman" panose="02020603050405020304" pitchFamily="18" charset="0"/>
            </a:endParaRPr>
          </a:p>
          <a:p>
            <a:pPr marL="0" indent="0" algn="just">
              <a:lnSpc>
                <a:spcPct val="100000"/>
              </a:lnSpc>
              <a:buNone/>
            </a:pPr>
            <a:r>
              <a:rPr lang="en-US" dirty="0">
                <a:effectLst/>
                <a:latin typeface="Times New Roman" panose="02020603050405020304" pitchFamily="18" charset="0"/>
                <a:ea typeface="Times New Roman" panose="02020603050405020304" pitchFamily="18" charset="0"/>
              </a:rPr>
              <a:t>The proposed system takes up the whole existing system into a virtual platform. The main idea of this system is to cope up with today’s technology and adapting into its culture which gives more security and more reliability. Time constraints is main part in it, where the students can interact with their mentors at any time they need. This builds a strong relationship between them which will be helpful for the mentors to upskill a student knowledge based on their interaction.</a:t>
            </a:r>
            <a:endParaRPr lang="en-IN" dirty="0">
              <a:effectLst/>
              <a:latin typeface="Times New Roman" panose="02020603050405020304" pitchFamily="18" charset="0"/>
              <a:ea typeface="Times New Roman" panose="02020603050405020304" pitchFamily="18" charset="0"/>
            </a:endParaRPr>
          </a:p>
          <a:p>
            <a:pPr marL="0" indent="0" algn="just">
              <a:lnSpc>
                <a:spcPct val="100000"/>
              </a:lnSpc>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3346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FEC4C-3B24-CEE2-DB48-FE1C16B7CD7B}"/>
              </a:ext>
            </a:extLst>
          </p:cNvPr>
          <p:cNvSpPr>
            <a:spLocks noGrp="1"/>
          </p:cNvSpPr>
          <p:nvPr>
            <p:ph type="title"/>
          </p:nvPr>
        </p:nvSpPr>
        <p:spPr/>
        <p:txBody>
          <a:bodyPr/>
          <a:lstStyle/>
          <a:p>
            <a:r>
              <a:rPr lang="en-IN" b="1" dirty="0"/>
              <a:t>SCOPE OF PROJECT</a:t>
            </a:r>
          </a:p>
        </p:txBody>
      </p:sp>
      <p:sp>
        <p:nvSpPr>
          <p:cNvPr id="3" name="Content Placeholder 2">
            <a:extLst>
              <a:ext uri="{FF2B5EF4-FFF2-40B4-BE49-F238E27FC236}">
                <a16:creationId xmlns:a16="http://schemas.microsoft.com/office/drawing/2014/main" id="{8C16B0CF-A750-CA9A-5B76-E6197A3853CD}"/>
              </a:ext>
            </a:extLst>
          </p:cNvPr>
          <p:cNvSpPr>
            <a:spLocks noGrp="1"/>
          </p:cNvSpPr>
          <p:nvPr>
            <p:ph idx="1"/>
          </p:nvPr>
        </p:nvSpPr>
        <p:spPr/>
        <p:txBody>
          <a:bodyPr vert="horz" lIns="91440" tIns="45720" rIns="91440" bIns="45720" rtlCol="0" anchor="t">
            <a:normAutofit/>
          </a:bodyPr>
          <a:lstStyle/>
          <a:p>
            <a:pPr marL="0" indent="0" algn="just">
              <a:buNone/>
            </a:pPr>
            <a:r>
              <a:rPr lang="en-US" dirty="0"/>
              <a:t>Web application development has gotten a lot of focus in recent years in the attempt of improving the user Experience. Any modern web application development aims to design sites that are more intuitive and have the option of viewing on multiple platforms- desktops, laptops, smartphones, etc., and a lot more. One such exciting upgrade to web application development happened through the creation of dynamic web application. Compare with a static web application, these are much more functional as they allow users to interact with the content mentioned on the page and it is easy to maintain and provides better user experience.</a:t>
            </a:r>
            <a:endParaRPr lang="en-US" dirty="0">
              <a:latin typeface="Times New Roman"/>
              <a:cs typeface="Times New Roman"/>
            </a:endParaRPr>
          </a:p>
        </p:txBody>
      </p:sp>
    </p:spTree>
    <p:extLst>
      <p:ext uri="{BB962C8B-B14F-4D97-AF65-F5344CB8AC3E}">
        <p14:creationId xmlns:p14="http://schemas.microsoft.com/office/powerpoint/2010/main" val="2479324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632D8-2BE8-4AD8-4347-A51B8FD2470E}"/>
              </a:ext>
            </a:extLst>
          </p:cNvPr>
          <p:cNvSpPr>
            <a:spLocks noGrp="1"/>
          </p:cNvSpPr>
          <p:nvPr>
            <p:ph type="title"/>
          </p:nvPr>
        </p:nvSpPr>
        <p:spPr/>
        <p:txBody>
          <a:bodyPr>
            <a:normAutofit/>
          </a:bodyPr>
          <a:lstStyle/>
          <a:p>
            <a:r>
              <a:rPr lang="en-IN" sz="4000" b="1" dirty="0"/>
              <a:t>SYSTEM REQUIREMENTS:</a:t>
            </a:r>
          </a:p>
        </p:txBody>
      </p:sp>
      <p:sp>
        <p:nvSpPr>
          <p:cNvPr id="3" name="Content Placeholder 2">
            <a:extLst>
              <a:ext uri="{FF2B5EF4-FFF2-40B4-BE49-F238E27FC236}">
                <a16:creationId xmlns:a16="http://schemas.microsoft.com/office/drawing/2014/main" id="{571DCB9D-02A7-BC55-FDB3-45AE9481CF29}"/>
              </a:ext>
            </a:extLst>
          </p:cNvPr>
          <p:cNvSpPr>
            <a:spLocks noGrp="1"/>
          </p:cNvSpPr>
          <p:nvPr>
            <p:ph idx="1"/>
          </p:nvPr>
        </p:nvSpPr>
        <p:spPr/>
        <p:txBody>
          <a:bodyPr vert="horz" lIns="91440" tIns="45720" rIns="91440" bIns="45720" rtlCol="0" anchor="t">
            <a:normAutofit/>
          </a:bodyPr>
          <a:lstStyle/>
          <a:p>
            <a:pPr marL="222250" indent="0">
              <a:lnSpc>
                <a:spcPct val="107000"/>
              </a:lnSpc>
              <a:buNone/>
            </a:pPr>
            <a:r>
              <a:rPr lang="en-US" sz="1800" b="1" dirty="0">
                <a:effectLst/>
                <a:latin typeface="Times New Roman" panose="02020603050405020304" pitchFamily="18" charset="0"/>
                <a:ea typeface="Times New Roman" panose="02020603050405020304" pitchFamily="18" charset="0"/>
              </a:rPr>
              <a:t>SOFTWARE REQUIREMENTS: </a:t>
            </a:r>
            <a:endParaRPr lang="en-IN" sz="1800" dirty="0">
              <a:effectLst/>
              <a:latin typeface="Times New Roman" panose="02020603050405020304" pitchFamily="18" charset="0"/>
              <a:ea typeface="Times New Roman" panose="02020603050405020304" pitchFamily="18" charset="0"/>
            </a:endParaRPr>
          </a:p>
          <a:p>
            <a:pPr marL="1600200" lvl="3" indent="-228600" fontAlgn="base">
              <a:lnSpc>
                <a:spcPct val="107000"/>
              </a:lnSpc>
              <a:spcAft>
                <a:spcPts val="610"/>
              </a:spcAft>
              <a:buClr>
                <a:srgbClr val="000000"/>
              </a:buClr>
              <a:buSzPts val="1200"/>
              <a:buFont typeface="+mj-lt"/>
              <a:buAutoNum type="arabicPeriod"/>
            </a:pPr>
            <a:r>
              <a:rPr lang="en-US" b="1"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Backend                                :     </a:t>
            </a:r>
            <a:r>
              <a:rPr lang="en-US"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Python Language</a:t>
            </a:r>
            <a:endParaRPr lang="en-IN"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1600200" lvl="3" indent="-228600" fontAlgn="base">
              <a:lnSpc>
                <a:spcPct val="107000"/>
              </a:lnSpc>
              <a:spcAft>
                <a:spcPts val="630"/>
              </a:spcAft>
              <a:buClr>
                <a:srgbClr val="000000"/>
              </a:buClr>
              <a:buSzPts val="1200"/>
              <a:buFont typeface="+mj-lt"/>
              <a:buAutoNum type="arabicPeriod"/>
            </a:pPr>
            <a:r>
              <a:rPr lang="en-US" b="1"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Operating System 	            :     </a:t>
            </a:r>
            <a:r>
              <a:rPr lang="en-US"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Windows XP/7/ 8/10/11</a:t>
            </a:r>
            <a:endParaRPr lang="en-IN"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1600200" lvl="3" indent="-228600" fontAlgn="base">
              <a:lnSpc>
                <a:spcPct val="107000"/>
              </a:lnSpc>
              <a:spcAft>
                <a:spcPts val="835"/>
              </a:spcAft>
              <a:buClr>
                <a:srgbClr val="000000"/>
              </a:buClr>
              <a:buSzPts val="1200"/>
              <a:buFont typeface="+mj-lt"/>
              <a:buAutoNum type="arabicPeriod"/>
            </a:pPr>
            <a:r>
              <a:rPr lang="en-US" b="1"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Database       </a:t>
            </a:r>
            <a:r>
              <a:rPr lang="en-US" u="none" strike="noStrike" dirty="0">
                <a:effectLst/>
                <a:uFill>
                  <a:solidFill>
                    <a:srgbClr val="000000"/>
                  </a:solidFill>
                </a:uFill>
                <a:latin typeface="Calibri" panose="020F0502020204030204" pitchFamily="34" charset="0"/>
                <a:ea typeface="Calibri" panose="020F0502020204030204" pitchFamily="34" charset="0"/>
                <a:cs typeface="Times New Roman" panose="02020603050405020304" pitchFamily="18" charset="0"/>
              </a:rPr>
              <a:t> 	</a:t>
            </a:r>
            <a:r>
              <a:rPr lang="en-US" b="1"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     </a:t>
            </a:r>
            <a:r>
              <a:rPr lang="en-US"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MySQL </a:t>
            </a:r>
            <a:endParaRPr lang="en-IN"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1600200" lvl="3" indent="-228600" fontAlgn="base">
              <a:lnSpc>
                <a:spcPct val="107000"/>
              </a:lnSpc>
              <a:spcAft>
                <a:spcPts val="835"/>
              </a:spcAft>
              <a:buClr>
                <a:srgbClr val="000000"/>
              </a:buClr>
              <a:buSzPts val="1200"/>
              <a:buFont typeface="+mj-lt"/>
              <a:buAutoNum type="arabicPeriod"/>
            </a:pPr>
            <a:r>
              <a:rPr lang="en-US" b="1"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Frontend                               :</a:t>
            </a:r>
            <a:r>
              <a:rPr lang="en-US"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r>
              <a:rPr lang="en-US" u="none" strike="noStrike" dirty="0" err="1">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Tkinter</a:t>
            </a:r>
            <a:endParaRPr lang="en-IN"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0" indent="0">
              <a:lnSpc>
                <a:spcPct val="107000"/>
              </a:lnSpc>
              <a:buNone/>
            </a:pPr>
            <a:r>
              <a:rPr lang="en-US" sz="1800" b="1" dirty="0">
                <a:effectLst/>
                <a:latin typeface="Times New Roman" panose="02020603050405020304" pitchFamily="18" charset="0"/>
                <a:ea typeface="Times New Roman" panose="02020603050405020304" pitchFamily="18" charset="0"/>
              </a:rPr>
              <a:t>   HARDWARE REQUIREMENTS: </a:t>
            </a:r>
            <a:endParaRPr lang="en-IN" sz="1800" dirty="0">
              <a:effectLst/>
              <a:latin typeface="Times New Roman" panose="02020603050405020304" pitchFamily="18" charset="0"/>
              <a:ea typeface="Times New Roman" panose="02020603050405020304" pitchFamily="18" charset="0"/>
            </a:endParaRPr>
          </a:p>
          <a:p>
            <a:pPr marL="0" indent="0">
              <a:lnSpc>
                <a:spcPct val="107000"/>
              </a:lnSpc>
              <a:buNone/>
            </a:pPr>
            <a:endParaRPr lang="en-IN" sz="1800" dirty="0">
              <a:effectLst/>
              <a:latin typeface="Times New Roman" panose="02020603050405020304" pitchFamily="18" charset="0"/>
              <a:ea typeface="Times New Roman" panose="02020603050405020304" pitchFamily="18" charset="0"/>
            </a:endParaRPr>
          </a:p>
          <a:p>
            <a:pPr marL="1600200" lvl="3" indent="-228600" fontAlgn="base">
              <a:lnSpc>
                <a:spcPct val="107000"/>
              </a:lnSpc>
              <a:spcAft>
                <a:spcPts val="610"/>
              </a:spcAft>
              <a:buClr>
                <a:srgbClr val="000000"/>
              </a:buClr>
              <a:buSzPts val="1200"/>
              <a:buFont typeface="+mj-lt"/>
              <a:buAutoNum type="arabicPeriod"/>
            </a:pPr>
            <a:r>
              <a:rPr lang="en-US" b="1"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Processor                   :  </a:t>
            </a:r>
            <a:r>
              <a:rPr lang="en-US"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processor above 500MHz </a:t>
            </a:r>
            <a:endParaRPr lang="en-IN"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1600200" lvl="3" indent="-228600" fontAlgn="base">
              <a:lnSpc>
                <a:spcPct val="107000"/>
              </a:lnSpc>
              <a:spcAft>
                <a:spcPts val="610"/>
              </a:spcAft>
              <a:buClr>
                <a:srgbClr val="000000"/>
              </a:buClr>
              <a:buSzPts val="1200"/>
              <a:buFont typeface="+mj-lt"/>
              <a:buAutoNum type="arabicPeriod"/>
            </a:pPr>
            <a:r>
              <a:rPr lang="en-US" b="1"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RAM Capacity          :  </a:t>
            </a:r>
            <a:r>
              <a:rPr lang="en-US"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3 GB RAM  </a:t>
            </a:r>
            <a:endParaRPr lang="en-IN"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1600200" lvl="3" indent="-228600" fontAlgn="base">
              <a:lnSpc>
                <a:spcPct val="107000"/>
              </a:lnSpc>
              <a:spcAft>
                <a:spcPts val="610"/>
              </a:spcAft>
              <a:buClr>
                <a:srgbClr val="000000"/>
              </a:buClr>
              <a:buSzPts val="1200"/>
              <a:buFont typeface="+mj-lt"/>
              <a:buAutoNum type="arabicPeriod"/>
            </a:pPr>
            <a:r>
              <a:rPr lang="en-US" b="1"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Screen Resolution     : </a:t>
            </a:r>
            <a:r>
              <a:rPr lang="en-US"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190 x 200 MP </a:t>
            </a:r>
            <a:endParaRPr lang="en-IN" u="none" strike="noStrike" dirty="0">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26215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42808-98D0-BC1C-BF79-D34931CBAEAE}"/>
              </a:ext>
            </a:extLst>
          </p:cNvPr>
          <p:cNvSpPr>
            <a:spLocks noGrp="1"/>
          </p:cNvSpPr>
          <p:nvPr>
            <p:ph type="title"/>
          </p:nvPr>
        </p:nvSpPr>
        <p:spPr/>
        <p:txBody>
          <a:bodyPr>
            <a:normAutofit/>
          </a:bodyPr>
          <a:lstStyle/>
          <a:p>
            <a:pPr algn="ctr"/>
            <a:r>
              <a:rPr lang="en-IN" sz="4000" b="1" dirty="0"/>
              <a:t>SOFTWARE REQUIREMENTS AND SPECIFICATIONS </a:t>
            </a:r>
          </a:p>
        </p:txBody>
      </p:sp>
      <p:sp>
        <p:nvSpPr>
          <p:cNvPr id="3" name="Content Placeholder 2">
            <a:extLst>
              <a:ext uri="{FF2B5EF4-FFF2-40B4-BE49-F238E27FC236}">
                <a16:creationId xmlns:a16="http://schemas.microsoft.com/office/drawing/2014/main" id="{FB3435A4-8C86-A09C-8EAF-674718B77BA7}"/>
              </a:ext>
            </a:extLst>
          </p:cNvPr>
          <p:cNvSpPr>
            <a:spLocks noGrp="1"/>
          </p:cNvSpPr>
          <p:nvPr>
            <p:ph idx="1"/>
          </p:nvPr>
        </p:nvSpPr>
        <p:spPr>
          <a:xfrm>
            <a:off x="949036" y="1870797"/>
            <a:ext cx="10515600" cy="4351338"/>
          </a:xfrm>
        </p:spPr>
        <p:txBody>
          <a:bodyPr vert="horz" lIns="91440" tIns="45720" rIns="91440" bIns="45720" rtlCol="0" anchor="t">
            <a:normAutofit/>
          </a:bodyPr>
          <a:lstStyle/>
          <a:p>
            <a:pPr marL="0" indent="0">
              <a:lnSpc>
                <a:spcPct val="150000"/>
              </a:lnSpc>
              <a:buNone/>
            </a:pPr>
            <a:r>
              <a:rPr lang="en-US" dirty="0">
                <a:effectLst/>
                <a:latin typeface="Times New Roman" panose="02020603050405020304" pitchFamily="18" charset="0"/>
                <a:ea typeface="Times New Roman" panose="02020603050405020304" pitchFamily="18" charset="0"/>
              </a:rPr>
              <a:t>A software requirements specification (SRS) is a document that describes what the software will do and how it will be expected to perform. It also describes the functionality the product needs to fulfil all user’s needs.</a:t>
            </a:r>
            <a:endParaRPr lang="en-IN" dirty="0">
              <a:effectLst/>
              <a:latin typeface="Times New Roman" panose="02020603050405020304" pitchFamily="18" charset="0"/>
              <a:ea typeface="Times New Roman" panose="02020603050405020304" pitchFamily="18" charset="0"/>
            </a:endParaRPr>
          </a:p>
          <a:p>
            <a:pPr marL="0" indent="0" algn="just">
              <a:buNone/>
            </a:pPr>
            <a:endParaRPr lang="en-US" dirty="0"/>
          </a:p>
        </p:txBody>
      </p:sp>
    </p:spTree>
    <p:extLst>
      <p:ext uri="{BB962C8B-B14F-4D97-AF65-F5344CB8AC3E}">
        <p14:creationId xmlns:p14="http://schemas.microsoft.com/office/powerpoint/2010/main" val="14074070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D3A82-3578-D527-9237-C19338A71467}"/>
              </a:ext>
            </a:extLst>
          </p:cNvPr>
          <p:cNvSpPr>
            <a:spLocks noGrp="1"/>
          </p:cNvSpPr>
          <p:nvPr>
            <p:ph type="title"/>
          </p:nvPr>
        </p:nvSpPr>
        <p:spPr/>
        <p:txBody>
          <a:bodyPr/>
          <a:lstStyle/>
          <a:p>
            <a:r>
              <a:rPr lang="en-IN" b="1" dirty="0"/>
              <a:t>Functional Requirements</a:t>
            </a:r>
            <a:endParaRPr lang="en-US" dirty="0"/>
          </a:p>
        </p:txBody>
      </p:sp>
      <p:sp>
        <p:nvSpPr>
          <p:cNvPr id="5" name="Content Placeholder 4">
            <a:extLst>
              <a:ext uri="{FF2B5EF4-FFF2-40B4-BE49-F238E27FC236}">
                <a16:creationId xmlns:a16="http://schemas.microsoft.com/office/drawing/2014/main" id="{08B36195-03C1-41C6-9D80-35B081852436}"/>
              </a:ext>
            </a:extLst>
          </p:cNvPr>
          <p:cNvSpPr>
            <a:spLocks noGrp="1"/>
          </p:cNvSpPr>
          <p:nvPr>
            <p:ph idx="1"/>
          </p:nvPr>
        </p:nvSpPr>
        <p:spPr>
          <a:xfrm>
            <a:off x="838200" y="1621848"/>
            <a:ext cx="10515600" cy="4986769"/>
          </a:xfrm>
        </p:spPr>
        <p:txBody>
          <a:bodyPr>
            <a:noAutofit/>
          </a:bodyPr>
          <a:lstStyle/>
          <a:p>
            <a:pPr marL="0" indent="0">
              <a:lnSpc>
                <a:spcPct val="150000"/>
              </a:lnSpc>
              <a:buNone/>
            </a:pPr>
            <a:r>
              <a:rPr lang="en-US" sz="2400" dirty="0">
                <a:effectLst/>
                <a:latin typeface="Times New Roman" panose="02020603050405020304" pitchFamily="18" charset="0"/>
                <a:ea typeface="Times New Roman" panose="02020603050405020304" pitchFamily="18" charset="0"/>
              </a:rPr>
              <a:t>These functional requirements define the external behavior of a system. In other words it illustrates what the system does and what the system must not do.</a:t>
            </a:r>
            <a:endParaRPr lang="en-IN" sz="24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Arial" panose="020B0604020202020204" pitchFamily="34" charset="0"/>
              <a:buChar char="•"/>
              <a:tabLst>
                <a:tab pos="457200" algn="l"/>
              </a:tabLst>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It should be able to authenticate the user.</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50000"/>
              </a:lnSpc>
              <a:buFont typeface="Arial" panose="020B0604020202020204" pitchFamily="34" charset="0"/>
              <a:buChar char="•"/>
              <a:tabLst>
                <a:tab pos="457200" algn="l"/>
              </a:tabLst>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It should be always accurate regarding the data.</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nSpc>
                <a:spcPct val="150000"/>
              </a:lnSpc>
              <a:buFont typeface="Arial" panose="020B0604020202020204" pitchFamily="34" charset="0"/>
              <a:buChar char="•"/>
              <a:tabLst>
                <a:tab pos="457200" algn="l"/>
              </a:tabLst>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The user details such as their name, email and password must be stored and viewed by the admin when required.</a:t>
            </a:r>
            <a:endParaRPr lang="en-IN" sz="2400" dirty="0">
              <a:effectLst/>
              <a:latin typeface="Times New Roman" panose="02020603050405020304" pitchFamily="18" charset="0"/>
              <a:ea typeface="Times New Roman" panose="02020603050405020304" pitchFamily="18" charset="0"/>
              <a:cs typeface="Times New Roman" panose="02020603050405020304" pitchFamily="18" charset="0"/>
            </a:endParaRPr>
          </a:p>
          <a:p>
            <a:r>
              <a:rPr lang="en-US" sz="2400" dirty="0">
                <a:effectLst/>
                <a:latin typeface="Times New Roman" panose="02020603050405020304" pitchFamily="18" charset="0"/>
                <a:ea typeface="Times New Roman" panose="02020603050405020304" pitchFamily="18" charset="0"/>
              </a:rPr>
              <a:t>It must be helpful to view the past data also</a:t>
            </a:r>
            <a:endParaRPr lang="en-IN" sz="2400" dirty="0"/>
          </a:p>
        </p:txBody>
      </p:sp>
    </p:spTree>
    <p:extLst>
      <p:ext uri="{BB962C8B-B14F-4D97-AF65-F5344CB8AC3E}">
        <p14:creationId xmlns:p14="http://schemas.microsoft.com/office/powerpoint/2010/main" val="24126265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111</TotalTime>
  <Words>2094</Words>
  <Application>Microsoft Office PowerPoint</Application>
  <PresentationFormat>Widescreen</PresentationFormat>
  <Paragraphs>219</Paragraphs>
  <Slides>44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44</vt:i4>
      </vt:variant>
    </vt:vector>
  </HeadingPairs>
  <TitlesOfParts>
    <vt:vector size="49" baseType="lpstr">
      <vt:lpstr>Arial</vt:lpstr>
      <vt:lpstr>Calibri</vt:lpstr>
      <vt:lpstr>Calibri Light</vt:lpstr>
      <vt:lpstr>Times New Roman</vt:lpstr>
      <vt:lpstr>Office Theme</vt:lpstr>
      <vt:lpstr>PowerPoint Presentation</vt:lpstr>
      <vt:lpstr>ABSTRACT</vt:lpstr>
      <vt:lpstr>Problem Statement</vt:lpstr>
      <vt:lpstr>EXISTING SYSTEM</vt:lpstr>
      <vt:lpstr>PROPOSED SYSTEM</vt:lpstr>
      <vt:lpstr>SCOPE OF PROJECT</vt:lpstr>
      <vt:lpstr>SYSTEM REQUIREMENTS:</vt:lpstr>
      <vt:lpstr>SOFTWARE REQUIREMENTS AND SPECIFICATIONS </vt:lpstr>
      <vt:lpstr>Functional Requirements</vt:lpstr>
      <vt:lpstr>Non Functional Requirements</vt:lpstr>
      <vt:lpstr>Modules:</vt:lpstr>
      <vt:lpstr>Modules:</vt:lpstr>
      <vt:lpstr>Modules:</vt:lpstr>
      <vt:lpstr>Modules:</vt:lpstr>
      <vt:lpstr>SYSTEM ARCHITECTURE DIAGRAM</vt:lpstr>
      <vt:lpstr>ER DIAGRAM</vt:lpstr>
      <vt:lpstr>CLASS DIAGRAM </vt:lpstr>
      <vt:lpstr>USECASE DIAGARM</vt:lpstr>
      <vt:lpstr>COMPONENT DIAGRAM </vt:lpstr>
      <vt:lpstr>SEQUENCE DIAGRAM FOR ADMIN</vt:lpstr>
      <vt:lpstr>SEQUENCE DIAGRAM FOR MENTOR </vt:lpstr>
      <vt:lpstr>SEQUENCE DIAGRAM FOR STUDENT</vt:lpstr>
      <vt:lpstr>Mentor  login database </vt:lpstr>
      <vt:lpstr>Parent login database</vt:lpstr>
      <vt:lpstr>Student login database</vt:lpstr>
      <vt:lpstr>Implementation </vt:lpstr>
      <vt:lpstr>PowerPoint Presentation</vt:lpstr>
      <vt:lpstr>PowerPoint Presentation</vt:lpstr>
      <vt:lpstr>PowerPoint Presentation</vt:lpstr>
      <vt:lpstr>PowerPoint Presentation</vt:lpstr>
      <vt:lpstr>PowerPoint Presentation</vt:lpstr>
      <vt:lpstr>USER SCREENS</vt:lpstr>
      <vt:lpstr>USER SCREENS</vt:lpstr>
      <vt:lpstr>USER SCREENS</vt:lpstr>
      <vt:lpstr>USER SCREENS</vt:lpstr>
      <vt:lpstr>USER SCREENS</vt:lpstr>
      <vt:lpstr>USER SCREENS</vt:lpstr>
      <vt:lpstr>PowerPoint Presentation</vt:lpstr>
      <vt:lpstr>PowerPoint Presentation</vt:lpstr>
      <vt:lpstr>PowerPoint Presentation</vt:lpstr>
      <vt:lpstr>TESTING METHODOLOGY</vt:lpstr>
      <vt:lpstr>PowerPoint Presentation</vt:lpstr>
      <vt:lpstr>Future Enhancement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hekkadka tejaswini</dc:creator>
  <cp:lastModifiedBy>Rohith</cp:lastModifiedBy>
  <cp:revision>862</cp:revision>
  <dcterms:created xsi:type="dcterms:W3CDTF">2022-09-26T18:32:01Z</dcterms:created>
  <dcterms:modified xsi:type="dcterms:W3CDTF">2022-11-24T18:10:55Z</dcterms:modified>
</cp:coreProperties>
</file>

<file path=docProps/thumbnail.jpeg>
</file>